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369" r:id="rId3"/>
    <p:sldId id="399" r:id="rId4"/>
    <p:sldId id="376" r:id="rId5"/>
    <p:sldId id="586" r:id="rId6"/>
    <p:sldId id="507" r:id="rId7"/>
    <p:sldId id="509" r:id="rId8"/>
    <p:sldId id="510" r:id="rId9"/>
    <p:sldId id="508" r:id="rId10"/>
    <p:sldId id="515" r:id="rId11"/>
    <p:sldId id="511" r:id="rId12"/>
    <p:sldId id="512" r:id="rId13"/>
    <p:sldId id="513" r:id="rId14"/>
    <p:sldId id="514" r:id="rId15"/>
    <p:sldId id="587" r:id="rId16"/>
    <p:sldId id="429" r:id="rId17"/>
    <p:sldId id="588" r:id="rId18"/>
    <p:sldId id="589" r:id="rId19"/>
    <p:sldId id="590" r:id="rId20"/>
    <p:sldId id="591" r:id="rId21"/>
    <p:sldId id="592" r:id="rId22"/>
    <p:sldId id="593" r:id="rId23"/>
    <p:sldId id="594" r:id="rId24"/>
    <p:sldId id="595" r:id="rId25"/>
    <p:sldId id="596" r:id="rId26"/>
    <p:sldId id="598" r:id="rId27"/>
    <p:sldId id="599" r:id="rId28"/>
    <p:sldId id="600" r:id="rId29"/>
    <p:sldId id="597" r:id="rId30"/>
    <p:sldId id="601" r:id="rId31"/>
    <p:sldId id="602" r:id="rId32"/>
    <p:sldId id="603" r:id="rId33"/>
    <p:sldId id="604" r:id="rId34"/>
    <p:sldId id="605" r:id="rId35"/>
    <p:sldId id="606" r:id="rId36"/>
    <p:sldId id="607" r:id="rId37"/>
    <p:sldId id="608" r:id="rId38"/>
    <p:sldId id="609" r:id="rId39"/>
    <p:sldId id="610" r:id="rId40"/>
    <p:sldId id="613" r:id="rId41"/>
    <p:sldId id="619" r:id="rId42"/>
    <p:sldId id="635" r:id="rId43"/>
    <p:sldId id="620" r:id="rId44"/>
    <p:sldId id="621" r:id="rId45"/>
    <p:sldId id="636" r:id="rId46"/>
    <p:sldId id="637" r:id="rId48"/>
    <p:sldId id="638" r:id="rId49"/>
    <p:sldId id="639" r:id="rId50"/>
    <p:sldId id="640" r:id="rId51"/>
    <p:sldId id="641" r:id="rId52"/>
    <p:sldId id="642" r:id="rId53"/>
    <p:sldId id="643" r:id="rId54"/>
    <p:sldId id="614" r:id="rId55"/>
    <p:sldId id="622" r:id="rId56"/>
    <p:sldId id="623" r:id="rId57"/>
    <p:sldId id="624" r:id="rId58"/>
    <p:sldId id="731" r:id="rId59"/>
    <p:sldId id="732" r:id="rId60"/>
    <p:sldId id="733" r:id="rId61"/>
    <p:sldId id="815" r:id="rId62"/>
    <p:sldId id="816" r:id="rId63"/>
    <p:sldId id="817" r:id="rId64"/>
    <p:sldId id="818" r:id="rId65"/>
    <p:sldId id="819" r:id="rId66"/>
    <p:sldId id="820" r:id="rId67"/>
    <p:sldId id="821" r:id="rId68"/>
    <p:sldId id="822" r:id="rId69"/>
    <p:sldId id="823" r:id="rId70"/>
    <p:sldId id="824" r:id="rId71"/>
    <p:sldId id="825" r:id="rId72"/>
    <p:sldId id="907" r:id="rId73"/>
    <p:sldId id="908" r:id="rId74"/>
    <p:sldId id="909" r:id="rId75"/>
    <p:sldId id="910" r:id="rId76"/>
    <p:sldId id="911" r:id="rId77"/>
    <p:sldId id="912" r:id="rId78"/>
    <p:sldId id="913" r:id="rId79"/>
    <p:sldId id="916" r:id="rId80"/>
    <p:sldId id="917" r:id="rId81"/>
    <p:sldId id="918" r:id="rId82"/>
    <p:sldId id="919" r:id="rId83"/>
    <p:sldId id="920" r:id="rId84"/>
    <p:sldId id="921" r:id="rId85"/>
    <p:sldId id="922" r:id="rId86"/>
    <p:sldId id="923" r:id="rId87"/>
    <p:sldId id="615" r:id="rId88"/>
    <p:sldId id="914" r:id="rId89"/>
    <p:sldId id="915" r:id="rId90"/>
    <p:sldId id="625" r:id="rId91"/>
    <p:sldId id="626" r:id="rId92"/>
    <p:sldId id="627" r:id="rId93"/>
    <p:sldId id="1007" r:id="rId94"/>
    <p:sldId id="1008" r:id="rId95"/>
    <p:sldId id="1009" r:id="rId96"/>
    <p:sldId id="1010" r:id="rId97"/>
    <p:sldId id="1011" r:id="rId98"/>
    <p:sldId id="1012" r:id="rId99"/>
    <p:sldId id="1013" r:id="rId100"/>
    <p:sldId id="1014" r:id="rId101"/>
    <p:sldId id="1015" r:id="rId102"/>
    <p:sldId id="1016" r:id="rId103"/>
    <p:sldId id="1017" r:id="rId104"/>
    <p:sldId id="1018" r:id="rId105"/>
    <p:sldId id="1019" r:id="rId106"/>
    <p:sldId id="1020" r:id="rId107"/>
    <p:sldId id="1021" r:id="rId108"/>
    <p:sldId id="1022" r:id="rId109"/>
    <p:sldId id="1023" r:id="rId110"/>
    <p:sldId id="1027" r:id="rId111"/>
    <p:sldId id="1024" r:id="rId112"/>
    <p:sldId id="1025" r:id="rId113"/>
    <p:sldId id="1028" r:id="rId114"/>
    <p:sldId id="1026" r:id="rId115"/>
    <p:sldId id="616" r:id="rId116"/>
    <p:sldId id="628" r:id="rId117"/>
    <p:sldId id="629" r:id="rId118"/>
    <p:sldId id="630" r:id="rId119"/>
    <p:sldId id="1109" r:id="rId120"/>
    <p:sldId id="1110" r:id="rId121"/>
    <p:sldId id="1111" r:id="rId122"/>
    <p:sldId id="1112" r:id="rId123"/>
    <p:sldId id="1113" r:id="rId124"/>
    <p:sldId id="1114" r:id="rId125"/>
    <p:sldId id="1115" r:id="rId126"/>
    <p:sldId id="1116" r:id="rId127"/>
    <p:sldId id="1117" r:id="rId128"/>
    <p:sldId id="1118" r:id="rId129"/>
    <p:sldId id="1119" r:id="rId130"/>
    <p:sldId id="1120" r:id="rId131"/>
    <p:sldId id="1121" r:id="rId132"/>
    <p:sldId id="1122" r:id="rId133"/>
    <p:sldId id="1123" r:id="rId134"/>
    <p:sldId id="1124" r:id="rId135"/>
    <p:sldId id="1125" r:id="rId136"/>
    <p:sldId id="1126" r:id="rId137"/>
    <p:sldId id="1127" r:id="rId138"/>
    <p:sldId id="1128" r:id="rId139"/>
    <p:sldId id="1129" r:id="rId140"/>
    <p:sldId id="1130" r:id="rId141"/>
    <p:sldId id="1131" r:id="rId142"/>
    <p:sldId id="1132" r:id="rId143"/>
    <p:sldId id="1133" r:id="rId144"/>
    <p:sldId id="1134" r:id="rId145"/>
    <p:sldId id="1136" r:id="rId146"/>
    <p:sldId id="1135" r:id="rId147"/>
    <p:sldId id="617" r:id="rId148"/>
    <p:sldId id="631" r:id="rId149"/>
    <p:sldId id="632" r:id="rId150"/>
    <p:sldId id="1211" r:id="rId151"/>
    <p:sldId id="633" r:id="rId152"/>
    <p:sldId id="1212" r:id="rId153"/>
    <p:sldId id="1213" r:id="rId154"/>
    <p:sldId id="1214" r:id="rId155"/>
    <p:sldId id="1215" r:id="rId156"/>
    <p:sldId id="1216" r:id="rId157"/>
    <p:sldId id="1217" r:id="rId158"/>
    <p:sldId id="1218" r:id="rId159"/>
    <p:sldId id="1219" r:id="rId160"/>
    <p:sldId id="1220" r:id="rId161"/>
    <p:sldId id="1221" r:id="rId162"/>
    <p:sldId id="1222" r:id="rId163"/>
    <p:sldId id="1223" r:id="rId164"/>
    <p:sldId id="1225" r:id="rId165"/>
    <p:sldId id="1226" r:id="rId166"/>
    <p:sldId id="1224" r:id="rId167"/>
    <p:sldId id="1227" r:id="rId168"/>
    <p:sldId id="1228" r:id="rId169"/>
    <p:sldId id="1229" r:id="rId170"/>
    <p:sldId id="1230" r:id="rId171"/>
    <p:sldId id="1231" r:id="rId172"/>
    <p:sldId id="1232" r:id="rId173"/>
    <p:sldId id="1233" r:id="rId174"/>
    <p:sldId id="1234" r:id="rId175"/>
    <p:sldId id="1235" r:id="rId176"/>
    <p:sldId id="1236" r:id="rId177"/>
    <p:sldId id="1237" r:id="rId178"/>
    <p:sldId id="1238" r:id="rId179"/>
    <p:sldId id="1239" r:id="rId180"/>
    <p:sldId id="1240" r:id="rId181"/>
    <p:sldId id="618" r:id="rId182"/>
    <p:sldId id="634" r:id="rId183"/>
    <p:sldId id="611" r:id="rId184"/>
    <p:sldId id="612" r:id="rId185"/>
    <p:sldId id="1241" r:id="rId186"/>
    <p:sldId id="1242" r:id="rId187"/>
    <p:sldId id="1243" r:id="rId188"/>
    <p:sldId id="1244" r:id="rId189"/>
    <p:sldId id="1245" r:id="rId190"/>
    <p:sldId id="1246" r:id="rId191"/>
    <p:sldId id="1247" r:id="rId192"/>
    <p:sldId id="1248" r:id="rId193"/>
    <p:sldId id="1249" r:id="rId194"/>
    <p:sldId id="1250" r:id="rId195"/>
    <p:sldId id="1251" r:id="rId196"/>
    <p:sldId id="1252" r:id="rId197"/>
    <p:sldId id="1253" r:id="rId198"/>
    <p:sldId id="1254" r:id="rId199"/>
    <p:sldId id="1255" r:id="rId200"/>
    <p:sldId id="1256" r:id="rId201"/>
    <p:sldId id="1257" r:id="rId202"/>
    <p:sldId id="1258" r:id="rId203"/>
    <p:sldId id="1261" r:id="rId204"/>
    <p:sldId id="1259" r:id="rId205"/>
    <p:sldId id="1260" r:id="rId206"/>
    <p:sldId id="1262" r:id="rId207"/>
    <p:sldId id="1263" r:id="rId208"/>
    <p:sldId id="1264" r:id="rId209"/>
    <p:sldId id="1265" r:id="rId210"/>
    <p:sldId id="1267" r:id="rId211"/>
    <p:sldId id="1266" r:id="rId212"/>
    <p:sldId id="1268" r:id="rId213"/>
    <p:sldId id="1269" r:id="rId214"/>
    <p:sldId id="1270" r:id="rId215"/>
    <p:sldId id="1272" r:id="rId216"/>
    <p:sldId id="1271" r:id="rId2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6" autoAdjust="0"/>
  </p:normalViewPr>
  <p:slideViewPr>
    <p:cSldViewPr>
      <p:cViewPr varScale="1">
        <p:scale>
          <a:sx n="85" d="100"/>
          <a:sy n="85" d="100"/>
        </p:scale>
        <p:origin x="-234" y="-90"/>
      </p:cViewPr>
      <p:guideLst>
        <p:guide orient="horz" pos="2253"/>
        <p:guide pos="285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0" Type="http://schemas.openxmlformats.org/officeDocument/2006/relationships/tableStyles" Target="tableStyles.xml"/><Relationship Id="rId22" Type="http://schemas.openxmlformats.org/officeDocument/2006/relationships/slide" Target="slides/slide20.xml"/><Relationship Id="rId219" Type="http://schemas.openxmlformats.org/officeDocument/2006/relationships/viewProps" Target="viewProps.xml"/><Relationship Id="rId218" Type="http://schemas.openxmlformats.org/officeDocument/2006/relationships/presProps" Target="presProps.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8EA21D-F609-4883-9BF2-C2257D2F3E11}"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ABF5E-119C-40D0-9F75-E2458688F62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2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0DD7E345-9BD5-414F-9B98-BE3DCAA5A9B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ctrTitle"/>
          </p:nvPr>
        </p:nvSpPr>
        <p:spPr>
          <a:xfrm>
            <a:off x="685800" y="1371600"/>
            <a:ext cx="7848600" cy="1927225"/>
          </a:xfrm>
        </p:spPr>
        <p:txBody>
          <a:bodyPr anchor="b">
            <a:noAutofit/>
          </a:bodyPr>
          <a:lstStyle>
            <a:lvl1pPr>
              <a:defRPr sz="2400" cap="all" baseline="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32130" y="1117600"/>
            <a:ext cx="8229600" cy="990600"/>
          </a:xfrm>
        </p:spPr>
        <p:txBody>
          <a:bodyPr/>
          <a:lstStyle>
            <a:lvl1pPr>
              <a:defRPr sz="2400">
                <a:latin typeface="+mn-lt"/>
              </a:defRPr>
            </a:lvl1pPr>
          </a:lstStyle>
          <a:p>
            <a:r>
              <a:rPr lang="zh-CN" altLang="en-US" smtClean="0"/>
              <a:t>abca</a:t>
            </a:r>
            <a:endParaRPr lang="zh-CN" altLang="en-US"/>
          </a:p>
        </p:txBody>
      </p:sp>
      <p:sp>
        <p:nvSpPr>
          <p:cNvPr id="3" name="日期占位符 2"/>
          <p:cNvSpPr>
            <a:spLocks noGrp="1"/>
          </p:cNvSpPr>
          <p:nvPr>
            <p:ph type="dt" sz="half" idx="10"/>
          </p:nvPr>
        </p:nvSpPr>
        <p:spPr/>
        <p:txBody>
          <a:bodyPr/>
          <a:lstStyle/>
          <a:p>
            <a:fld id="{0DD7E345-9BD5-414F-9B98-BE3DCAA5A9BF}" type="datetimeFigureOut">
              <a:rPr lang="en-US" smtClean="0"/>
            </a:fld>
            <a:endParaRPr lang="en-US" dirty="0"/>
          </a:p>
        </p:txBody>
      </p:sp>
      <p:sp>
        <p:nvSpPr>
          <p:cNvPr id="4" name="页脚占位符 3"/>
          <p:cNvSpPr>
            <a:spLocks noGrp="1"/>
          </p:cNvSpPr>
          <p:nvPr>
            <p:ph type="ftr" sz="quarter" idx="11"/>
          </p:nvPr>
        </p:nvSpPr>
        <p:spPr/>
        <p:txBody>
          <a:bodyPr/>
          <a:lstStyle/>
          <a:p>
            <a:r>
              <a:rPr lang="el-GR" dirty="0" err="1" smtClean="0"/>
              <a:t>Αντικειμενοστρεφής</a:t>
            </a:r>
            <a:r>
              <a:rPr lang="el-GR" dirty="0" smtClean="0"/>
              <a:t> Προγραμματισμός</a:t>
            </a:r>
            <a:endParaRPr lang="en-US" dirty="0"/>
          </a:p>
        </p:txBody>
      </p:sp>
      <p:sp>
        <p:nvSpPr>
          <p:cNvPr id="5" name="灯片编号占位符 4"/>
          <p:cNvSpPr>
            <a:spLocks noGrp="1"/>
          </p:cNvSpPr>
          <p:nvPr>
            <p:ph type="sldNum" sz="quarter" idx="12"/>
          </p:nvPr>
        </p:nvSpPr>
        <p:spPr/>
        <p:txBody>
          <a:bodyPr/>
          <a:lstStyle/>
          <a:p>
            <a:fld id="{81A9E46F-7BA3-46CF-8DB8-B01995389C81}"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0DD7E345-9BD5-414F-9B98-BE3DCAA5A9B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0DD7E345-9BD5-414F-9B98-BE3DCAA5A9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0DD7E345-9BD5-414F-9B98-BE3DCAA5A9BF}"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1A9E46F-7BA3-46CF-8DB8-B01995389C81}" type="slidenum">
              <a:rPr lang="en-US" smtClean="0"/>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D7E345-9BD5-414F-9B98-BE3DCAA5A9BF}"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A9E46F-7BA3-46CF-8DB8-B01995389C81}"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0DD7E345-9BD5-414F-9B98-BE3DCAA5A9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0DD7E345-9BD5-414F-9B98-BE3DCAA5A9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DD7E345-9BD5-414F-9B98-BE3DCAA5A9BF}" type="datetimeFigureOut">
              <a:rPr lang="en-US" smtClean="0"/>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l-GR" dirty="0" err="1" smtClean="0"/>
              <a:t>Αντικειμενοστρεφής</a:t>
            </a:r>
            <a:r>
              <a:rPr lang="el-GR" dirty="0" smtClean="0"/>
              <a:t> Προγραμματισμός</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anose="020B0604020202020204"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anose="020B0604020202020204"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anose="020B0604020202020204"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wmf"/><Relationship Id="rId3" Type="http://schemas.openxmlformats.org/officeDocument/2006/relationships/oleObject" Target="../embeddings/oleObject2.bin"/><Relationship Id="rId2" Type="http://schemas.openxmlformats.org/officeDocument/2006/relationships/image" Target="../media/image2.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600" b="1" dirty="0" smtClean="0"/>
              <a:t>DATA MINING ExPeriment</a:t>
            </a:r>
            <a:r>
              <a:rPr lang="en-US" sz="3600" dirty="0" smtClean="0"/>
              <a:t> </a:t>
            </a:r>
            <a:endParaRPr lang="en-US" sz="3600" dirty="0"/>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5800" y="480695"/>
            <a:ext cx="5118735" cy="521970"/>
          </a:xfrm>
          <a:prstGeom prst="rect">
            <a:avLst/>
          </a:prstGeom>
          <a:noFill/>
        </p:spPr>
        <p:txBody>
          <a:bodyPr wrap="square" rtlCol="0" anchor="t">
            <a:spAutoFit/>
          </a:bodyPr>
          <a:p>
            <a:r>
              <a:rPr lang="zh-CN" altLang="en-US" sz="2800" b="1">
                <a:latin typeface="+mj-lt"/>
              </a:rPr>
              <a:t>Installing IPython</a:t>
            </a:r>
            <a:endParaRPr lang="zh-CN" altLang="en-US" sz="2800" b="1">
              <a:latin typeface="+mj-lt"/>
            </a:endParaRPr>
          </a:p>
        </p:txBody>
      </p:sp>
      <p:sp>
        <p:nvSpPr>
          <p:cNvPr id="6" name="文本框 5"/>
          <p:cNvSpPr txBox="1"/>
          <p:nvPr/>
        </p:nvSpPr>
        <p:spPr>
          <a:xfrm>
            <a:off x="685800" y="1264285"/>
            <a:ext cx="7936230" cy="2030095"/>
          </a:xfrm>
          <a:prstGeom prst="rect">
            <a:avLst/>
          </a:prstGeom>
          <a:noFill/>
        </p:spPr>
        <p:txBody>
          <a:bodyPr wrap="square" rtlCol="0" anchor="t">
            <a:spAutoFit/>
          </a:bodyPr>
          <a:p>
            <a:r>
              <a:rPr lang="zh-CN" altLang="en-US"/>
              <a:t>I</a:t>
            </a:r>
            <a:r>
              <a:rPr lang="en-US" altLang="zh-CN"/>
              <a:t>P</a:t>
            </a:r>
            <a:r>
              <a:rPr lang="zh-CN" altLang="en-US"/>
              <a:t>ython Is A Platform For Python Development That Contains A Number Of Tools And Environments For Running Python And Has More Features Than The Standard Interpreter. It Contains The Powerful Ipython Notebook, Which Allows You To Write Programs In A Web Browser. It Also Formats Your Code, Shows Output, And Allows You To Annotate Your Scripts. It Is A Great Tool For Exploring Datasets And We Will Be Using It As Our Main Environment For The Code In This Book.</a:t>
            </a:r>
            <a:endParaRPr lang="zh-CN" altLang="en-US"/>
          </a:p>
        </p:txBody>
      </p:sp>
      <p:sp>
        <p:nvSpPr>
          <p:cNvPr id="7" name="文本框 6"/>
          <p:cNvSpPr txBox="1"/>
          <p:nvPr/>
        </p:nvSpPr>
        <p:spPr>
          <a:xfrm>
            <a:off x="685800" y="3407410"/>
            <a:ext cx="8186420" cy="1198880"/>
          </a:xfrm>
          <a:prstGeom prst="rect">
            <a:avLst/>
          </a:prstGeom>
          <a:noFill/>
        </p:spPr>
        <p:txBody>
          <a:bodyPr wrap="square" rtlCol="0" anchor="t">
            <a:spAutoFit/>
          </a:bodyPr>
          <a:p>
            <a:r>
              <a:rPr lang="zh-CN" altLang="en-US"/>
              <a:t>To install IPython on your computer, you can type the following into a command line prompt (not into Python):</a:t>
            </a:r>
            <a:endParaRPr lang="zh-CN" altLang="en-US"/>
          </a:p>
          <a:p>
            <a:endParaRPr lang="zh-CN" altLang="en-US"/>
          </a:p>
          <a:p>
            <a:pPr marL="285750" indent="-285750">
              <a:buFont typeface="Arial" panose="020B0604020202020204" pitchFamily="34" charset="0"/>
              <a:buChar char="•"/>
            </a:pPr>
            <a:r>
              <a:rPr lang="zh-CN" altLang="en-US" b="1"/>
              <a:t>pip install ipython[all]</a:t>
            </a:r>
            <a:endParaRPr lang="zh-CN" altLang="en-US" b="1"/>
          </a:p>
        </p:txBody>
      </p:sp>
      <p:sp>
        <p:nvSpPr>
          <p:cNvPr id="8" name="文本框 7"/>
          <p:cNvSpPr txBox="1"/>
          <p:nvPr/>
        </p:nvSpPr>
        <p:spPr>
          <a:xfrm>
            <a:off x="685800" y="4606290"/>
            <a:ext cx="8265795" cy="1476375"/>
          </a:xfrm>
          <a:prstGeom prst="rect">
            <a:avLst/>
          </a:prstGeom>
          <a:noFill/>
        </p:spPr>
        <p:txBody>
          <a:bodyPr wrap="square" rtlCol="0" anchor="t">
            <a:spAutoFit/>
          </a:bodyPr>
          <a:p>
            <a:r>
              <a:rPr lang="zh-CN" altLang="en-US"/>
              <a:t>You will need administrator privileges to install this system-wide. If you do not want to (or can't) make system-wide changes, you can install it for just the current user by running this command:</a:t>
            </a:r>
            <a:endParaRPr lang="zh-CN" altLang="en-US"/>
          </a:p>
          <a:p>
            <a:endParaRPr lang="zh-CN" altLang="en-US"/>
          </a:p>
          <a:p>
            <a:pPr marL="285750" indent="-285750">
              <a:buFont typeface="Arial" panose="020B0604020202020204" pitchFamily="34" charset="0"/>
              <a:buChar char="•"/>
            </a:pPr>
            <a:r>
              <a:rPr lang="zh-CN" altLang="en-US" b="1"/>
              <a:t>pip install --user ipython[all]</a:t>
            </a:r>
            <a:endParaRPr lang="zh-CN" altLang="en-US" b="1"/>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7845" y="512445"/>
            <a:ext cx="2540000" cy="521970"/>
          </a:xfrm>
          <a:prstGeom prst="rect">
            <a:avLst/>
          </a:prstGeom>
          <a:noFill/>
        </p:spPr>
        <p:txBody>
          <a:bodyPr wrap="square" rtlCol="0" anchor="t">
            <a:spAutoFit/>
          </a:bodyPr>
          <a:p>
            <a:r>
              <a:rPr lang="zh-CN" altLang="en-US" sz="2800" b="1"/>
              <a:t>N-grams</a:t>
            </a:r>
            <a:endParaRPr lang="zh-CN" altLang="en-US" sz="2800" b="1"/>
          </a:p>
        </p:txBody>
      </p:sp>
      <p:sp>
        <p:nvSpPr>
          <p:cNvPr id="4" name="文本框 3"/>
          <p:cNvSpPr txBox="1"/>
          <p:nvPr/>
        </p:nvSpPr>
        <p:spPr>
          <a:xfrm>
            <a:off x="537845" y="1082040"/>
            <a:ext cx="7804785" cy="2030095"/>
          </a:xfrm>
          <a:prstGeom prst="rect">
            <a:avLst/>
          </a:prstGeom>
          <a:noFill/>
        </p:spPr>
        <p:txBody>
          <a:bodyPr wrap="square" rtlCol="0" anchor="t">
            <a:spAutoFit/>
          </a:bodyPr>
          <a:p>
            <a:r>
              <a:rPr lang="zh-CN" altLang="en-US"/>
              <a:t>A step up from single bag-of-words features is that of n-grams. An n-gram is a subsequence of n consecutive tokens. In this context, a word n-gram is a set of n words that appear in a row.</a:t>
            </a:r>
            <a:endParaRPr lang="zh-CN" altLang="en-US"/>
          </a:p>
          <a:p>
            <a:endParaRPr lang="zh-CN" altLang="en-US"/>
          </a:p>
          <a:p>
            <a:r>
              <a:rPr lang="zh-CN" altLang="en-US"/>
              <a:t>They are counted the same way, with the n-grams forming a word that is put in the bag. The value of a cell in this dataset is the frequency that a particular n-gram appears in the given document.</a:t>
            </a:r>
            <a:endParaRPr lang="zh-CN" altLang="en-US"/>
          </a:p>
        </p:txBody>
      </p:sp>
      <p:sp>
        <p:nvSpPr>
          <p:cNvPr id="6" name="文本框 5"/>
          <p:cNvSpPr txBox="1"/>
          <p:nvPr/>
        </p:nvSpPr>
        <p:spPr>
          <a:xfrm>
            <a:off x="537845" y="3554730"/>
            <a:ext cx="8568055" cy="2306955"/>
          </a:xfrm>
          <a:prstGeom prst="rect">
            <a:avLst/>
          </a:prstGeom>
          <a:noFill/>
        </p:spPr>
        <p:txBody>
          <a:bodyPr wrap="square" rtlCol="0" anchor="t">
            <a:spAutoFit/>
          </a:bodyPr>
          <a:p>
            <a:r>
              <a:rPr lang="zh-CN" altLang="en-US"/>
              <a:t>As an example, for n=3, we extract the first few n-grams in the following quote:</a:t>
            </a:r>
            <a:endParaRPr lang="zh-CN" altLang="en-US"/>
          </a:p>
          <a:p>
            <a:endParaRPr lang="zh-CN" altLang="en-US"/>
          </a:p>
          <a:p>
            <a:pPr lvl="4"/>
            <a:r>
              <a:rPr lang="zh-CN" altLang="en-US" b="1" i="1"/>
              <a:t>Always look on the bright side of life.</a:t>
            </a:r>
            <a:endParaRPr lang="zh-CN" altLang="en-US" b="1" i="1"/>
          </a:p>
          <a:p>
            <a:pPr lvl="4"/>
            <a:endParaRPr lang="zh-CN" altLang="en-US" b="1" i="1"/>
          </a:p>
          <a:p>
            <a:r>
              <a:rPr lang="zh-CN" altLang="en-US"/>
              <a:t>The first n-gram (of size 3) is </a:t>
            </a:r>
            <a:r>
              <a:rPr lang="zh-CN" altLang="en-US" b="1"/>
              <a:t>Always look on</a:t>
            </a:r>
            <a:r>
              <a:rPr lang="zh-CN" altLang="en-US"/>
              <a:t>, the second is look on the, the third is </a:t>
            </a:r>
            <a:r>
              <a:rPr lang="zh-CN" altLang="en-US" b="1"/>
              <a:t>on the bright</a:t>
            </a:r>
            <a:r>
              <a:rPr lang="zh-CN" altLang="en-US"/>
              <a:t>. As you can see, the n-grams overlap and cover three words.</a:t>
            </a:r>
            <a:endParaRPr lang="zh-CN" altLang="en-US"/>
          </a:p>
          <a:p>
            <a:endParaRPr lang="zh-CN" altLang="en-US"/>
          </a:p>
          <a:p>
            <a:endParaRPr lang="zh-CN" altLang="en-US"/>
          </a:p>
        </p:txBody>
      </p:sp>
      <p:sp>
        <p:nvSpPr>
          <p:cNvPr id="7" name="文本框 6"/>
          <p:cNvSpPr txBox="1"/>
          <p:nvPr/>
        </p:nvSpPr>
        <p:spPr>
          <a:xfrm>
            <a:off x="537845" y="5550535"/>
            <a:ext cx="7882255" cy="922020"/>
          </a:xfrm>
          <a:prstGeom prst="rect">
            <a:avLst/>
          </a:prstGeom>
          <a:noFill/>
        </p:spPr>
        <p:txBody>
          <a:bodyPr wrap="square" rtlCol="0" anchor="t">
            <a:spAutoFit/>
          </a:bodyPr>
          <a:p>
            <a:r>
              <a:rPr lang="zh-CN" altLang="en-US">
                <a:sym typeface="+mn-ea"/>
              </a:rPr>
              <a:t>Word n-grams have advantages over using single words.A disadvantage of using n-grams is that the matrix becomes even sparser—word n-grams are unlikely to appear twice.</a:t>
            </a:r>
            <a:endParaRPr lang="zh-CN" altLang="en-US"/>
          </a:p>
        </p:txBody>
      </p:sp>
      <p:sp>
        <p:nvSpPr>
          <p:cNvPr id="8" name="文本框 7"/>
          <p:cNvSpPr txBox="1"/>
          <p:nvPr/>
        </p:nvSpPr>
        <p:spPr>
          <a:xfrm>
            <a:off x="537845" y="1651635"/>
            <a:ext cx="8462645" cy="706755"/>
          </a:xfrm>
          <a:prstGeom prst="rect">
            <a:avLst/>
          </a:prstGeom>
          <a:noFill/>
        </p:spPr>
        <p:txBody>
          <a:bodyPr wrap="square" rtlCol="0" anchor="t">
            <a:spAutoFit/>
          </a:bodyPr>
          <a:p>
            <a:r>
              <a:rPr lang="zh-CN" altLang="en-US" sz="2000" b="1">
                <a:solidFill>
                  <a:srgbClr val="FF0000"/>
                </a:solidFill>
              </a:rPr>
              <a:t>The value of n is a parameter. </a:t>
            </a:r>
            <a:endParaRPr lang="zh-CN" altLang="en-US" sz="2000" b="1">
              <a:solidFill>
                <a:srgbClr val="FF0000"/>
              </a:solidFill>
            </a:endParaRPr>
          </a:p>
          <a:p>
            <a:r>
              <a:rPr lang="zh-CN" altLang="en-US" sz="2000" b="1">
                <a:solidFill>
                  <a:srgbClr val="FF0000"/>
                </a:solidFill>
              </a:rPr>
              <a:t>For English, setting it to between 2 to 5 is a good start</a:t>
            </a:r>
            <a:endParaRPr lang="zh-CN" altLang="en-US" sz="20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29920" y="730885"/>
            <a:ext cx="2540000" cy="521970"/>
          </a:xfrm>
          <a:prstGeom prst="rect">
            <a:avLst/>
          </a:prstGeom>
          <a:noFill/>
        </p:spPr>
        <p:txBody>
          <a:bodyPr wrap="square" rtlCol="0" anchor="t">
            <a:spAutoFit/>
          </a:bodyPr>
          <a:p>
            <a:r>
              <a:rPr lang="zh-CN" altLang="en-US" sz="2800" b="1"/>
              <a:t>Naive Bayes</a:t>
            </a:r>
            <a:endParaRPr lang="zh-CN" altLang="en-US" sz="2800" b="1"/>
          </a:p>
        </p:txBody>
      </p:sp>
      <p:sp>
        <p:nvSpPr>
          <p:cNvPr id="6" name="文本框 5"/>
          <p:cNvSpPr txBox="1"/>
          <p:nvPr/>
        </p:nvSpPr>
        <p:spPr>
          <a:xfrm>
            <a:off x="629920" y="1594485"/>
            <a:ext cx="7831455" cy="2030095"/>
          </a:xfrm>
          <a:prstGeom prst="rect">
            <a:avLst/>
          </a:prstGeom>
          <a:noFill/>
        </p:spPr>
        <p:txBody>
          <a:bodyPr wrap="square" rtlCol="0" anchor="t">
            <a:spAutoFit/>
          </a:bodyPr>
          <a:p>
            <a:r>
              <a:rPr lang="zh-CN" altLang="en-US"/>
              <a:t>Naive Bayes is a probabilistic model that is unsurprisingly built upon a naive interpretation of Bayesian statistics. </a:t>
            </a:r>
            <a:endParaRPr lang="zh-CN" altLang="en-US"/>
          </a:p>
          <a:p>
            <a:endParaRPr lang="zh-CN" altLang="en-US"/>
          </a:p>
          <a:p>
            <a:r>
              <a:rPr lang="zh-CN" altLang="en-US"/>
              <a:t>Despite the naive aspect, the method performs very well in a large number of contexts. It can be used for classification of many different feature types and formats, but we will focus on one in this chapter: binary features in the bag-of-words model.</a:t>
            </a:r>
            <a:endParaRPr lang="zh-CN" altLang="en-US"/>
          </a:p>
        </p:txBody>
      </p:sp>
      <p:sp>
        <p:nvSpPr>
          <p:cNvPr id="7" name="文本框 6"/>
          <p:cNvSpPr txBox="1"/>
          <p:nvPr/>
        </p:nvSpPr>
        <p:spPr>
          <a:xfrm>
            <a:off x="629920" y="3968750"/>
            <a:ext cx="7462520" cy="368300"/>
          </a:xfrm>
          <a:prstGeom prst="rect">
            <a:avLst/>
          </a:prstGeom>
          <a:noFill/>
        </p:spPr>
        <p:txBody>
          <a:bodyPr wrap="square" rtlCol="0" anchor="t">
            <a:spAutoFit/>
          </a:bodyPr>
          <a:p>
            <a:r>
              <a:rPr lang="zh-CN" altLang="en-US"/>
              <a:t>The equation for Bayes' theorem is given as follows:</a:t>
            </a:r>
            <a:endParaRPr lang="zh-CN" altLang="en-US"/>
          </a:p>
        </p:txBody>
      </p:sp>
      <p:pic>
        <p:nvPicPr>
          <p:cNvPr id="8" name="图片 7"/>
          <p:cNvPicPr>
            <a:picLocks noChangeAspect="1"/>
          </p:cNvPicPr>
          <p:nvPr/>
        </p:nvPicPr>
        <p:blipFill>
          <a:blip r:embed="rId1"/>
          <a:stretch>
            <a:fillRect/>
          </a:stretch>
        </p:blipFill>
        <p:spPr>
          <a:xfrm>
            <a:off x="1992630" y="4791710"/>
            <a:ext cx="5158740" cy="1144270"/>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3880" y="655320"/>
            <a:ext cx="7976870" cy="645160"/>
          </a:xfrm>
          <a:prstGeom prst="rect">
            <a:avLst/>
          </a:prstGeom>
          <a:noFill/>
        </p:spPr>
        <p:txBody>
          <a:bodyPr wrap="square" rtlCol="0" anchor="t">
            <a:spAutoFit/>
          </a:bodyPr>
          <a:p>
            <a:r>
              <a:rPr lang="en-US" altLang="zh-CN"/>
              <a:t>W</a:t>
            </a:r>
            <a:r>
              <a:rPr lang="zh-CN" altLang="en-US"/>
              <a:t>e can use it to compute the probability that a given sample belongs to a given class. This allows the equation to be used as a classification algorithm.</a:t>
            </a:r>
            <a:endParaRPr lang="zh-CN" altLang="en-US"/>
          </a:p>
        </p:txBody>
      </p:sp>
      <p:sp>
        <p:nvSpPr>
          <p:cNvPr id="4" name="文本框 3"/>
          <p:cNvSpPr txBox="1"/>
          <p:nvPr/>
        </p:nvSpPr>
        <p:spPr>
          <a:xfrm>
            <a:off x="563880" y="1944370"/>
            <a:ext cx="7976870" cy="1753235"/>
          </a:xfrm>
          <a:prstGeom prst="rect">
            <a:avLst/>
          </a:prstGeom>
          <a:noFill/>
        </p:spPr>
        <p:txBody>
          <a:bodyPr wrap="square" rtlCol="0" anchor="t">
            <a:spAutoFit/>
          </a:bodyPr>
          <a:p>
            <a:r>
              <a:rPr lang="zh-CN" altLang="en-US"/>
              <a:t>From here, the algorithm is straightforward. We compute P(C|D) for each possible class, ignoring the P(D) term. Then we choose the class with the highest probability.</a:t>
            </a:r>
            <a:endParaRPr lang="zh-CN" altLang="en-US"/>
          </a:p>
          <a:p>
            <a:endParaRPr lang="zh-CN" altLang="en-US"/>
          </a:p>
          <a:p>
            <a:r>
              <a:rPr lang="zh-CN" altLang="en-US"/>
              <a:t>As the P(D) term is consistent across each of the classes, ignoring it has no impact on the final prediction.</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1175" y="624840"/>
            <a:ext cx="2540000" cy="521970"/>
          </a:xfrm>
          <a:prstGeom prst="rect">
            <a:avLst/>
          </a:prstGeom>
          <a:noFill/>
        </p:spPr>
        <p:txBody>
          <a:bodyPr wrap="square" rtlCol="0" anchor="t">
            <a:spAutoFit/>
          </a:bodyPr>
          <a:p>
            <a:r>
              <a:rPr lang="zh-CN" altLang="en-US" sz="2800" b="1"/>
              <a:t>Application</a:t>
            </a:r>
            <a:endParaRPr lang="zh-CN" altLang="en-US" sz="2800" b="1"/>
          </a:p>
        </p:txBody>
      </p:sp>
      <p:sp>
        <p:nvSpPr>
          <p:cNvPr id="4" name="文本框 3"/>
          <p:cNvSpPr txBox="1"/>
          <p:nvPr/>
        </p:nvSpPr>
        <p:spPr>
          <a:xfrm>
            <a:off x="511175" y="1265555"/>
            <a:ext cx="8134350" cy="1753235"/>
          </a:xfrm>
          <a:prstGeom prst="rect">
            <a:avLst/>
          </a:prstGeom>
          <a:noFill/>
        </p:spPr>
        <p:txBody>
          <a:bodyPr wrap="square" rtlCol="0" anchor="t">
            <a:spAutoFit/>
          </a:bodyPr>
          <a:p>
            <a:r>
              <a:rPr lang="zh-CN" altLang="en-US"/>
              <a:t>We will now create a pipeline that takes a tweet and determines whether it is</a:t>
            </a:r>
            <a:endParaRPr lang="zh-CN" altLang="en-US"/>
          </a:p>
          <a:p>
            <a:r>
              <a:rPr lang="zh-CN" altLang="en-US"/>
              <a:t>relevant or not, based only on the content of that tweet.</a:t>
            </a:r>
            <a:endParaRPr lang="zh-CN" altLang="en-US"/>
          </a:p>
          <a:p>
            <a:endParaRPr lang="zh-CN" altLang="en-US"/>
          </a:p>
          <a:p>
            <a:r>
              <a:rPr lang="zh-CN" altLang="en-US"/>
              <a:t>To perform the word extraction, we will be using the NLTK, a library that</a:t>
            </a:r>
            <a:endParaRPr lang="zh-CN" altLang="en-US"/>
          </a:p>
          <a:p>
            <a:r>
              <a:rPr lang="zh-CN" altLang="en-US"/>
              <a:t>contains a large number of tools for performing analysis on natural language.</a:t>
            </a:r>
            <a:endParaRPr lang="zh-CN" altLang="en-US"/>
          </a:p>
          <a:p>
            <a:r>
              <a:rPr lang="zh-CN" altLang="en-US"/>
              <a:t>We will use NLTK in future chapters as well.</a:t>
            </a:r>
            <a:endParaRPr lang="zh-CN" altLang="en-US"/>
          </a:p>
        </p:txBody>
      </p:sp>
      <p:sp>
        <p:nvSpPr>
          <p:cNvPr id="5" name="文本框 4"/>
          <p:cNvSpPr txBox="1"/>
          <p:nvPr/>
        </p:nvSpPr>
        <p:spPr>
          <a:xfrm>
            <a:off x="511175" y="3290570"/>
            <a:ext cx="8134350" cy="922020"/>
          </a:xfrm>
          <a:prstGeom prst="rect">
            <a:avLst/>
          </a:prstGeom>
          <a:noFill/>
        </p:spPr>
        <p:txBody>
          <a:bodyPr wrap="square" rtlCol="0" anchor="t">
            <a:spAutoFit/>
          </a:bodyPr>
          <a:p>
            <a:r>
              <a:rPr lang="zh-CN" altLang="en-US"/>
              <a:t>To get NLTK on your computer, use pip to install the package:</a:t>
            </a:r>
            <a:endParaRPr lang="zh-CN" altLang="en-US"/>
          </a:p>
          <a:p>
            <a:endParaRPr lang="zh-CN" altLang="en-US"/>
          </a:p>
          <a:p>
            <a:pPr marL="1200150" lvl="2" indent="-285750">
              <a:buFont typeface="Arial" panose="020B0604020202020204" pitchFamily="34" charset="0"/>
              <a:buChar char="•"/>
            </a:pPr>
            <a:r>
              <a:rPr lang="zh-CN" altLang="en-US" i="1"/>
              <a:t>pip3 install nltk</a:t>
            </a:r>
            <a:endParaRPr lang="zh-CN" altLang="en-US" i="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6710" y="1095375"/>
            <a:ext cx="8449945" cy="4523105"/>
          </a:xfrm>
          <a:prstGeom prst="rect">
            <a:avLst/>
          </a:prstGeom>
          <a:noFill/>
        </p:spPr>
        <p:txBody>
          <a:bodyPr wrap="square" rtlCol="0" anchor="t">
            <a:spAutoFit/>
          </a:bodyPr>
          <a:p>
            <a:r>
              <a:rPr lang="zh-CN" altLang="en-US"/>
              <a:t>We are going to create a pipeline to extract the word features and classify the tweets using Naive Bayes. Our pipeline has the following steps:</a:t>
            </a:r>
            <a:endParaRPr lang="zh-CN" altLang="en-US"/>
          </a:p>
          <a:p>
            <a:endParaRPr lang="zh-CN" altLang="en-US"/>
          </a:p>
          <a:p>
            <a:pPr>
              <a:lnSpc>
                <a:spcPct val="150000"/>
              </a:lnSpc>
            </a:pPr>
            <a:r>
              <a:rPr lang="zh-CN" altLang="en-US"/>
              <a:t>1. Transform the original text documents into a dictionary of counts using</a:t>
            </a:r>
            <a:endParaRPr lang="zh-CN" altLang="en-US"/>
          </a:p>
          <a:p>
            <a:pPr>
              <a:lnSpc>
                <a:spcPct val="150000"/>
              </a:lnSpc>
            </a:pPr>
            <a:r>
              <a:rPr lang="zh-CN" altLang="en-US"/>
              <a:t>NLTK's word_tokenize function.</a:t>
            </a:r>
            <a:endParaRPr lang="zh-CN" altLang="en-US"/>
          </a:p>
          <a:p>
            <a:pPr>
              <a:lnSpc>
                <a:spcPct val="150000"/>
              </a:lnSpc>
            </a:pPr>
            <a:r>
              <a:rPr lang="zh-CN" altLang="en-US"/>
              <a:t>2. Transform those dictionaries into a vector matrix using the DictVectorizer</a:t>
            </a:r>
            <a:endParaRPr lang="zh-CN" altLang="en-US"/>
          </a:p>
          <a:p>
            <a:pPr>
              <a:lnSpc>
                <a:spcPct val="150000"/>
              </a:lnSpc>
            </a:pPr>
            <a:r>
              <a:rPr lang="zh-CN" altLang="en-US"/>
              <a:t>transformer in scikit-learn. This is necessary to enable the Naive Bayes</a:t>
            </a:r>
            <a:endParaRPr lang="zh-CN" altLang="en-US"/>
          </a:p>
          <a:p>
            <a:pPr>
              <a:lnSpc>
                <a:spcPct val="150000"/>
              </a:lnSpc>
            </a:pPr>
            <a:r>
              <a:rPr lang="zh-CN" altLang="en-US"/>
              <a:t>classifier to read the feature values extracted in the first step.</a:t>
            </a:r>
            <a:endParaRPr lang="zh-CN" altLang="en-US"/>
          </a:p>
          <a:p>
            <a:pPr>
              <a:lnSpc>
                <a:spcPct val="150000"/>
              </a:lnSpc>
            </a:pPr>
            <a:r>
              <a:rPr lang="zh-CN" altLang="en-US"/>
              <a:t>3. Train the Naive Bayes classifier, as we have seen in previous chapters.</a:t>
            </a:r>
            <a:endParaRPr lang="zh-CN" altLang="en-US"/>
          </a:p>
          <a:p>
            <a:pPr>
              <a:lnSpc>
                <a:spcPct val="150000"/>
              </a:lnSpc>
            </a:pPr>
            <a:r>
              <a:rPr lang="zh-CN" altLang="en-US"/>
              <a:t>4. We will need to create another Notebook (last one for the chapter!) called</a:t>
            </a:r>
            <a:endParaRPr lang="zh-CN" altLang="en-US"/>
          </a:p>
          <a:p>
            <a:pPr>
              <a:lnSpc>
                <a:spcPct val="150000"/>
              </a:lnSpc>
            </a:pPr>
            <a:r>
              <a:rPr lang="zh-CN" altLang="en-US"/>
              <a:t>ch6_classify_twitter for performing the classification.</a:t>
            </a:r>
            <a:endParaRPr lang="zh-CN" altLang="en-US"/>
          </a:p>
          <a:p>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0360" y="757555"/>
            <a:ext cx="5133340" cy="521970"/>
          </a:xfrm>
          <a:prstGeom prst="rect">
            <a:avLst/>
          </a:prstGeom>
          <a:noFill/>
        </p:spPr>
        <p:txBody>
          <a:bodyPr wrap="square" rtlCol="0" anchor="t">
            <a:spAutoFit/>
          </a:bodyPr>
          <a:p>
            <a:r>
              <a:rPr lang="zh-CN" altLang="en-US" sz="2800"/>
              <a:t>Extracting word counts</a:t>
            </a:r>
            <a:endParaRPr lang="zh-CN" altLang="en-US" sz="2800"/>
          </a:p>
        </p:txBody>
      </p:sp>
      <p:sp>
        <p:nvSpPr>
          <p:cNvPr id="4" name="文本框 3"/>
          <p:cNvSpPr txBox="1"/>
          <p:nvPr/>
        </p:nvSpPr>
        <p:spPr>
          <a:xfrm>
            <a:off x="340360" y="1443990"/>
            <a:ext cx="8489315" cy="1198880"/>
          </a:xfrm>
          <a:prstGeom prst="rect">
            <a:avLst/>
          </a:prstGeom>
          <a:noFill/>
        </p:spPr>
        <p:txBody>
          <a:bodyPr wrap="square" rtlCol="0" anchor="t">
            <a:spAutoFit/>
          </a:bodyPr>
          <a:p>
            <a:r>
              <a:rPr lang="zh-CN" altLang="en-US"/>
              <a:t>First, set up the transformer class. We don't need to fit anything in this class, as this transformer simply extracts the words in the document. Therefore, our fit is an empty function, except that it returns self which is necessary for transformer objects.</a:t>
            </a:r>
            <a:endParaRPr lang="zh-CN" altLang="en-US"/>
          </a:p>
        </p:txBody>
      </p:sp>
      <p:sp>
        <p:nvSpPr>
          <p:cNvPr id="5" name="文本框 4"/>
          <p:cNvSpPr txBox="1"/>
          <p:nvPr/>
        </p:nvSpPr>
        <p:spPr>
          <a:xfrm>
            <a:off x="340360" y="2997835"/>
            <a:ext cx="8489315" cy="2584450"/>
          </a:xfrm>
          <a:prstGeom prst="rect">
            <a:avLst/>
          </a:prstGeom>
          <a:noFill/>
        </p:spPr>
        <p:txBody>
          <a:bodyPr wrap="square" rtlCol="0" anchor="t">
            <a:spAutoFit/>
          </a:bodyPr>
          <a:p>
            <a:r>
              <a:rPr lang="zh-CN" altLang="en-US"/>
              <a:t>Let's take a look at the code:</a:t>
            </a:r>
            <a:endParaRPr lang="zh-CN" altLang="en-US"/>
          </a:p>
          <a:p>
            <a:endParaRPr lang="zh-CN" altLang="en-US"/>
          </a:p>
          <a:p>
            <a:pPr marL="1200150" lvl="2" indent="-285750">
              <a:buFont typeface="Arial" panose="020B0604020202020204" pitchFamily="34" charset="0"/>
              <a:buChar char="•"/>
            </a:pPr>
            <a:r>
              <a:rPr lang="zh-CN" altLang="en-US" i="1"/>
              <a:t>from sklearn.base import TransformerMixin</a:t>
            </a:r>
            <a:endParaRPr lang="zh-CN" altLang="en-US" i="1"/>
          </a:p>
          <a:p>
            <a:pPr marL="1200150" lvl="2" indent="-285750">
              <a:buFont typeface="Arial" panose="020B0604020202020204" pitchFamily="34" charset="0"/>
              <a:buChar char="•"/>
            </a:pPr>
            <a:r>
              <a:rPr lang="zh-CN" altLang="en-US" i="1"/>
              <a:t>class NLTKBOW(TransformerMixin):</a:t>
            </a:r>
            <a:endParaRPr lang="zh-CN" altLang="en-US" i="1"/>
          </a:p>
          <a:p>
            <a:pPr lvl="2" indent="0">
              <a:buFont typeface="Arial" panose="020B0604020202020204" pitchFamily="34" charset="0"/>
              <a:buNone/>
            </a:pPr>
            <a:r>
              <a:rPr lang="en-US" altLang="zh-CN" i="1"/>
              <a:t>	</a:t>
            </a:r>
            <a:r>
              <a:rPr lang="zh-CN" altLang="en-US" i="1"/>
              <a:t>def fit(self, X, y=None):</a:t>
            </a:r>
            <a:endParaRPr lang="zh-CN" altLang="en-US" i="1"/>
          </a:p>
          <a:p>
            <a:pPr lvl="2" indent="0">
              <a:buFont typeface="Arial" panose="020B0604020202020204" pitchFamily="34" charset="0"/>
              <a:buNone/>
            </a:pPr>
            <a:r>
              <a:rPr lang="en-US" altLang="zh-CN" i="1"/>
              <a:t>	        </a:t>
            </a:r>
            <a:r>
              <a:rPr lang="zh-CN" altLang="en-US" i="1"/>
              <a:t>return self</a:t>
            </a:r>
            <a:endParaRPr lang="zh-CN" altLang="en-US" i="1"/>
          </a:p>
          <a:p>
            <a:pPr lvl="2" indent="0">
              <a:buFont typeface="Arial" panose="020B0604020202020204" pitchFamily="34" charset="0"/>
              <a:buNone/>
            </a:pPr>
            <a:r>
              <a:rPr lang="en-US" altLang="zh-CN" i="1"/>
              <a:t>	</a:t>
            </a:r>
            <a:r>
              <a:rPr lang="zh-CN" altLang="en-US" i="1"/>
              <a:t>def transform(self, X):</a:t>
            </a:r>
            <a:endParaRPr lang="zh-CN" altLang="en-US" i="1"/>
          </a:p>
          <a:p>
            <a:pPr lvl="2" indent="0">
              <a:buFont typeface="Arial" panose="020B0604020202020204" pitchFamily="34" charset="0"/>
              <a:buNone/>
            </a:pPr>
            <a:r>
              <a:rPr lang="en-US" altLang="zh-CN" i="1"/>
              <a:t>	        </a:t>
            </a:r>
            <a:r>
              <a:rPr lang="zh-CN" altLang="en-US" i="1"/>
              <a:t>return [{word: True for word in word_tokenize(document)} </a:t>
            </a:r>
            <a:r>
              <a:rPr lang="en-US" altLang="zh-CN" i="1"/>
              <a:t>			</a:t>
            </a:r>
            <a:r>
              <a:rPr lang="zh-CN" altLang="en-US" i="1"/>
              <a:t>for document in X]</a:t>
            </a:r>
            <a:endParaRPr lang="zh-CN" altLang="en-US" i="1"/>
          </a:p>
        </p:txBody>
      </p:sp>
      <p:sp>
        <p:nvSpPr>
          <p:cNvPr id="6" name="文本框 5"/>
          <p:cNvSpPr txBox="1"/>
          <p:nvPr/>
        </p:nvSpPr>
        <p:spPr>
          <a:xfrm>
            <a:off x="340360" y="5882005"/>
            <a:ext cx="8489315" cy="645160"/>
          </a:xfrm>
          <a:prstGeom prst="rect">
            <a:avLst/>
          </a:prstGeom>
          <a:noFill/>
        </p:spPr>
        <p:txBody>
          <a:bodyPr wrap="square" rtlCol="0" anchor="t">
            <a:spAutoFit/>
          </a:bodyPr>
          <a:p>
            <a:r>
              <a:rPr lang="zh-CN" altLang="en-US"/>
              <a:t>The result is a list of dictionaries, where the first dictionary is the list of words in</a:t>
            </a:r>
            <a:endParaRPr lang="zh-CN" altLang="en-US"/>
          </a:p>
          <a:p>
            <a:r>
              <a:rPr lang="zh-CN" altLang="en-US"/>
              <a:t>the first tweet, and so on.</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4505" y="697230"/>
            <a:ext cx="7331710" cy="521970"/>
          </a:xfrm>
          <a:prstGeom prst="rect">
            <a:avLst/>
          </a:prstGeom>
          <a:noFill/>
        </p:spPr>
        <p:txBody>
          <a:bodyPr wrap="square" rtlCol="0" anchor="t">
            <a:spAutoFit/>
          </a:bodyPr>
          <a:p>
            <a:r>
              <a:rPr lang="zh-CN" altLang="en-US" sz="2800" b="1"/>
              <a:t>Converting dictionaries to a matrix</a:t>
            </a:r>
            <a:endParaRPr lang="zh-CN" altLang="en-US" sz="2800" b="1"/>
          </a:p>
        </p:txBody>
      </p:sp>
      <p:sp>
        <p:nvSpPr>
          <p:cNvPr id="4" name="文本框 3"/>
          <p:cNvSpPr txBox="1"/>
          <p:nvPr/>
        </p:nvSpPr>
        <p:spPr>
          <a:xfrm>
            <a:off x="498475" y="1525270"/>
            <a:ext cx="8147685" cy="922020"/>
          </a:xfrm>
          <a:prstGeom prst="rect">
            <a:avLst/>
          </a:prstGeom>
          <a:noFill/>
        </p:spPr>
        <p:txBody>
          <a:bodyPr wrap="square" rtlCol="0" anchor="t">
            <a:spAutoFit/>
          </a:bodyPr>
          <a:p>
            <a:r>
              <a:rPr lang="zh-CN" altLang="en-US"/>
              <a:t>This step converts the dictionaries built as per the previous step into a matrix</a:t>
            </a:r>
            <a:endParaRPr lang="zh-CN" altLang="en-US"/>
          </a:p>
          <a:p>
            <a:r>
              <a:rPr lang="zh-CN" altLang="en-US"/>
              <a:t>that can be used with a classifier. This step is made quite simple through the</a:t>
            </a:r>
            <a:endParaRPr lang="zh-CN" altLang="en-US"/>
          </a:p>
          <a:p>
            <a:r>
              <a:rPr lang="zh-CN" altLang="en-US"/>
              <a:t>DictVectorizer transformer.</a:t>
            </a:r>
            <a:endParaRPr lang="zh-CN" altLang="en-US"/>
          </a:p>
        </p:txBody>
      </p:sp>
      <p:sp>
        <p:nvSpPr>
          <p:cNvPr id="5" name="文本框 4"/>
          <p:cNvSpPr txBox="1"/>
          <p:nvPr/>
        </p:nvSpPr>
        <p:spPr>
          <a:xfrm>
            <a:off x="498475" y="2693670"/>
            <a:ext cx="8147685" cy="2584450"/>
          </a:xfrm>
          <a:prstGeom prst="rect">
            <a:avLst/>
          </a:prstGeom>
          <a:noFill/>
        </p:spPr>
        <p:txBody>
          <a:bodyPr wrap="square" rtlCol="0" anchor="t">
            <a:spAutoFit/>
          </a:bodyPr>
          <a:p>
            <a:r>
              <a:rPr lang="zh-CN" altLang="en-US"/>
              <a:t>In our dataset, each dictionary has words as keys and only occurs if the word</a:t>
            </a:r>
            <a:endParaRPr lang="zh-CN" altLang="en-US"/>
          </a:p>
          <a:p>
            <a:r>
              <a:rPr lang="zh-CN" altLang="en-US"/>
              <a:t>actually occurs in the tweet. </a:t>
            </a:r>
            <a:endParaRPr lang="zh-CN" altLang="en-US"/>
          </a:p>
          <a:p>
            <a:endParaRPr lang="zh-CN" altLang="en-US"/>
          </a:p>
          <a:p>
            <a:r>
              <a:rPr lang="zh-CN" altLang="en-US"/>
              <a:t>Therefore, our matrix will have each word as a feature and a value of True in the cell if the word occurred in the tweet.</a:t>
            </a:r>
            <a:endParaRPr lang="zh-CN" altLang="en-US"/>
          </a:p>
          <a:p>
            <a:endParaRPr lang="zh-CN" altLang="en-US"/>
          </a:p>
          <a:p>
            <a:r>
              <a:rPr lang="zh-CN" altLang="en-US"/>
              <a:t>To use DictVectorizer, simply import it using the following command:</a:t>
            </a:r>
            <a:endParaRPr lang="zh-CN" altLang="en-US"/>
          </a:p>
          <a:p>
            <a:endParaRPr lang="zh-CN" altLang="en-US"/>
          </a:p>
          <a:p>
            <a:pPr marL="1200150" lvl="2" indent="-285750">
              <a:buFont typeface="Arial" panose="020B0604020202020204" pitchFamily="34" charset="0"/>
              <a:buChar char="•"/>
            </a:pPr>
            <a:r>
              <a:rPr lang="zh-CN" altLang="en-US" i="1"/>
              <a:t>from sklearn.feature_extraction import DictVectorizer</a:t>
            </a:r>
            <a:endParaRPr lang="zh-CN" altLang="en-US" i="1"/>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7215" y="776605"/>
            <a:ext cx="7041515" cy="521970"/>
          </a:xfrm>
          <a:prstGeom prst="rect">
            <a:avLst/>
          </a:prstGeom>
          <a:noFill/>
        </p:spPr>
        <p:txBody>
          <a:bodyPr wrap="square" rtlCol="0" anchor="t">
            <a:spAutoFit/>
          </a:bodyPr>
          <a:p>
            <a:r>
              <a:rPr lang="zh-CN" altLang="en-US" sz="2800" b="1"/>
              <a:t>Training the Naive Bayes classifier</a:t>
            </a:r>
            <a:endParaRPr lang="zh-CN" altLang="en-US" sz="2800" b="1"/>
          </a:p>
        </p:txBody>
      </p:sp>
      <p:sp>
        <p:nvSpPr>
          <p:cNvPr id="5" name="文本框 4"/>
          <p:cNvSpPr txBox="1"/>
          <p:nvPr/>
        </p:nvSpPr>
        <p:spPr>
          <a:xfrm>
            <a:off x="597535" y="1584960"/>
            <a:ext cx="7948930" cy="2306955"/>
          </a:xfrm>
          <a:prstGeom prst="rect">
            <a:avLst/>
          </a:prstGeom>
          <a:noFill/>
        </p:spPr>
        <p:txBody>
          <a:bodyPr wrap="square" rtlCol="0" anchor="t">
            <a:spAutoFit/>
          </a:bodyPr>
          <a:p>
            <a:r>
              <a:rPr lang="zh-CN" altLang="en-US"/>
              <a:t>Finally, we need to set up a classifier and we are using Naive Bayes for this chapter. As our dataset contains only binary features, we use the BernoulliNB classifier that is designed for binary features. As a classifier, it is very easy to use. </a:t>
            </a:r>
            <a:endParaRPr lang="zh-CN" altLang="en-US"/>
          </a:p>
          <a:p>
            <a:endParaRPr lang="zh-CN" altLang="en-US"/>
          </a:p>
          <a:p>
            <a:r>
              <a:rPr lang="zh-CN" altLang="en-US"/>
              <a:t>As with DictVectorizer, we simply import it and add it to our pipeline:</a:t>
            </a:r>
            <a:endParaRPr lang="zh-CN" altLang="en-US"/>
          </a:p>
          <a:p>
            <a:endParaRPr lang="zh-CN" altLang="en-US"/>
          </a:p>
          <a:p>
            <a:pPr marL="742950" lvl="1" indent="-285750">
              <a:buFont typeface="Arial" panose="020B0604020202020204" pitchFamily="34" charset="0"/>
              <a:buChar char="•"/>
            </a:pPr>
            <a:r>
              <a:rPr lang="zh-CN" altLang="en-US" i="1"/>
              <a:t>from sklearn.naive_bayes import BernoulliNB</a:t>
            </a:r>
            <a:endParaRPr lang="zh-CN" altLang="en-US" i="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3070" y="1743710"/>
            <a:ext cx="8277860" cy="4107815"/>
          </a:xfrm>
          <a:prstGeom prst="rect">
            <a:avLst/>
          </a:prstGeom>
          <a:noFill/>
        </p:spPr>
        <p:txBody>
          <a:bodyPr wrap="square" rtlCol="0" anchor="t">
            <a:spAutoFit/>
          </a:bodyPr>
          <a:p>
            <a:r>
              <a:rPr lang="zh-CN" altLang="en-US"/>
              <a:t>Now comes the moment to put all of these pieces together. In our IPython</a:t>
            </a:r>
            <a:endParaRPr lang="zh-CN" altLang="en-US"/>
          </a:p>
          <a:p>
            <a:r>
              <a:rPr lang="zh-CN" altLang="en-US"/>
              <a:t>Notebook, set the filenames and load the dataset and classes as we have done</a:t>
            </a:r>
            <a:endParaRPr lang="zh-CN" altLang="en-US"/>
          </a:p>
          <a:p>
            <a:r>
              <a:rPr lang="zh-CN" altLang="en-US"/>
              <a:t>before. Set the filenames for both the tweets themselves (not the IDs!) and the</a:t>
            </a:r>
            <a:endParaRPr lang="zh-CN" altLang="en-US"/>
          </a:p>
          <a:p>
            <a:r>
              <a:rPr lang="zh-CN" altLang="en-US"/>
              <a:t>labels that we assigned to them. </a:t>
            </a:r>
            <a:endParaRPr lang="zh-CN" altLang="en-US"/>
          </a:p>
          <a:p>
            <a:endParaRPr lang="zh-CN" altLang="en-US"/>
          </a:p>
          <a:p>
            <a:r>
              <a:rPr lang="zh-CN" altLang="en-US"/>
              <a:t>The code is as follows:</a:t>
            </a:r>
            <a:endParaRPr lang="zh-CN" altLang="en-US"/>
          </a:p>
          <a:p>
            <a:endParaRPr lang="zh-CN" altLang="en-US"/>
          </a:p>
          <a:p>
            <a:pPr marL="1200150" lvl="2" indent="-285750">
              <a:lnSpc>
                <a:spcPct val="150000"/>
              </a:lnSpc>
              <a:buFont typeface="Arial" panose="020B0604020202020204" pitchFamily="34" charset="0"/>
              <a:buChar char="•"/>
            </a:pPr>
            <a:r>
              <a:rPr lang="zh-CN" altLang="en-US" i="1"/>
              <a:t>import os</a:t>
            </a:r>
            <a:endParaRPr lang="zh-CN" altLang="en-US" i="1"/>
          </a:p>
          <a:p>
            <a:pPr marL="1200150" lvl="2" indent="-285750">
              <a:lnSpc>
                <a:spcPct val="150000"/>
              </a:lnSpc>
              <a:buFont typeface="Arial" panose="020B0604020202020204" pitchFamily="34" charset="0"/>
              <a:buChar char="•"/>
            </a:pPr>
            <a:r>
              <a:rPr lang="zh-CN" altLang="en-US" i="1"/>
              <a:t>input_filename = os.path.join(os.path.expanduser("~"), "Data", "twitter", "python_tweets.json")</a:t>
            </a:r>
            <a:endParaRPr lang="zh-CN" altLang="en-US" i="1"/>
          </a:p>
          <a:p>
            <a:pPr marL="1200150" lvl="2" indent="-285750">
              <a:lnSpc>
                <a:spcPct val="150000"/>
              </a:lnSpc>
              <a:buFont typeface="Arial" panose="020B0604020202020204" pitchFamily="34" charset="0"/>
              <a:buChar char="•"/>
            </a:pPr>
            <a:r>
              <a:rPr lang="zh-CN" altLang="en-US" i="1"/>
              <a:t>labels_filename = os.path.join(os.path.expanduser("~"), "Data", "twitter", "python_classes.json")</a:t>
            </a:r>
            <a:endParaRPr lang="zh-CN" altLang="en-US" i="1"/>
          </a:p>
        </p:txBody>
      </p:sp>
      <p:sp>
        <p:nvSpPr>
          <p:cNvPr id="6" name="文本框 5"/>
          <p:cNvSpPr txBox="1"/>
          <p:nvPr/>
        </p:nvSpPr>
        <p:spPr>
          <a:xfrm>
            <a:off x="433070" y="735965"/>
            <a:ext cx="7936230" cy="521970"/>
          </a:xfrm>
          <a:prstGeom prst="rect">
            <a:avLst/>
          </a:prstGeom>
          <a:noFill/>
        </p:spPr>
        <p:txBody>
          <a:bodyPr wrap="square" rtlCol="0" anchor="t">
            <a:spAutoFit/>
          </a:bodyPr>
          <a:p>
            <a:r>
              <a:rPr lang="zh-CN" altLang="en-US" sz="2800" b="1"/>
              <a:t>Putting it all together</a:t>
            </a:r>
            <a:endParaRPr lang="zh-CN" altLang="en-US" sz="2800"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03885" y="872490"/>
            <a:ext cx="7936230" cy="1198880"/>
          </a:xfrm>
          <a:prstGeom prst="rect">
            <a:avLst/>
          </a:prstGeom>
          <a:noFill/>
        </p:spPr>
        <p:txBody>
          <a:bodyPr wrap="square" rtlCol="0" anchor="t">
            <a:spAutoFit/>
          </a:bodyPr>
          <a:p>
            <a:r>
              <a:rPr lang="zh-CN" altLang="en-US"/>
              <a:t>Load the tweets themselves. We are only interested in the content of the tweets, so we extract the text value and store only that. </a:t>
            </a:r>
            <a:endParaRPr lang="zh-CN" altLang="en-US"/>
          </a:p>
          <a:p>
            <a:endParaRPr lang="zh-CN" altLang="en-US"/>
          </a:p>
          <a:p>
            <a:r>
              <a:rPr lang="zh-CN" altLang="en-US"/>
              <a:t>The code is as follows:</a:t>
            </a:r>
            <a:endParaRPr lang="zh-CN" altLang="en-US"/>
          </a:p>
        </p:txBody>
      </p:sp>
      <p:sp>
        <p:nvSpPr>
          <p:cNvPr id="4" name="文本框 3"/>
          <p:cNvSpPr txBox="1"/>
          <p:nvPr/>
        </p:nvSpPr>
        <p:spPr>
          <a:xfrm>
            <a:off x="906145" y="2360295"/>
            <a:ext cx="7975600"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i="1"/>
              <a:t>tweets = []</a:t>
            </a:r>
            <a:endParaRPr lang="zh-CN" altLang="en-US" i="1"/>
          </a:p>
          <a:p>
            <a:pPr marL="285750" indent="-285750">
              <a:buFont typeface="Arial" panose="020B0604020202020204" pitchFamily="34" charset="0"/>
              <a:buChar char="•"/>
            </a:pPr>
            <a:r>
              <a:rPr lang="zh-CN" altLang="en-US" i="1"/>
              <a:t>with open(input_filename) as inf:</a:t>
            </a:r>
            <a:endParaRPr lang="zh-CN" altLang="en-US" i="1"/>
          </a:p>
          <a:p>
            <a:pPr indent="0">
              <a:buFont typeface="Arial" panose="020B0604020202020204" pitchFamily="34" charset="0"/>
              <a:buNone/>
            </a:pPr>
            <a:r>
              <a:rPr lang="en-US" altLang="zh-CN" i="1"/>
              <a:t>	</a:t>
            </a:r>
            <a:r>
              <a:rPr lang="zh-CN" altLang="en-US" i="1"/>
              <a:t>for line in inf:</a:t>
            </a:r>
            <a:endParaRPr lang="zh-CN" altLang="en-US" i="1"/>
          </a:p>
          <a:p>
            <a:pPr indent="0">
              <a:buFont typeface="Arial" panose="020B0604020202020204" pitchFamily="34" charset="0"/>
              <a:buNone/>
            </a:pPr>
            <a:r>
              <a:rPr lang="en-US" altLang="zh-CN" i="1"/>
              <a:t>	        i</a:t>
            </a:r>
            <a:r>
              <a:rPr lang="zh-CN" altLang="en-US" i="1"/>
              <a:t>f len(line.strip()) == 0:</a:t>
            </a:r>
            <a:endParaRPr lang="zh-CN" altLang="en-US" i="1"/>
          </a:p>
          <a:p>
            <a:pPr indent="0">
              <a:buFont typeface="Arial" panose="020B0604020202020204" pitchFamily="34" charset="0"/>
              <a:buNone/>
            </a:pPr>
            <a:r>
              <a:rPr lang="en-US" altLang="zh-CN" i="1"/>
              <a:t>		</a:t>
            </a:r>
            <a:r>
              <a:rPr lang="zh-CN" altLang="en-US" i="1"/>
              <a:t>continue</a:t>
            </a:r>
            <a:endParaRPr lang="zh-CN" altLang="en-US" i="1"/>
          </a:p>
          <a:p>
            <a:pPr indent="0">
              <a:buFont typeface="Arial" panose="020B0604020202020204" pitchFamily="34" charset="0"/>
              <a:buNone/>
            </a:pPr>
            <a:r>
              <a:rPr lang="en-US" altLang="zh-CN" i="1"/>
              <a:t>	        </a:t>
            </a:r>
            <a:r>
              <a:rPr lang="zh-CN" altLang="en-US" i="1"/>
              <a:t>tweets.append(json.loads(line)['text'])</a:t>
            </a:r>
            <a:endParaRPr lang="zh-CN" altLang="en-US" i="1"/>
          </a:p>
        </p:txBody>
      </p:sp>
      <p:sp>
        <p:nvSpPr>
          <p:cNvPr id="5" name="文本框 4"/>
          <p:cNvSpPr txBox="1"/>
          <p:nvPr/>
        </p:nvSpPr>
        <p:spPr>
          <a:xfrm>
            <a:off x="603885" y="4538980"/>
            <a:ext cx="7936230" cy="1476375"/>
          </a:xfrm>
          <a:prstGeom prst="rect">
            <a:avLst/>
          </a:prstGeom>
          <a:noFill/>
        </p:spPr>
        <p:txBody>
          <a:bodyPr wrap="square" rtlCol="0" anchor="t">
            <a:spAutoFit/>
          </a:bodyPr>
          <a:p>
            <a:r>
              <a:rPr lang="zh-CN" altLang="en-US"/>
              <a:t>Load the labels for each of the tweets:</a:t>
            </a:r>
            <a:endParaRPr lang="zh-CN" altLang="en-US"/>
          </a:p>
          <a:p>
            <a:endParaRPr lang="zh-CN" altLang="en-US"/>
          </a:p>
          <a:p>
            <a:pPr marL="742950" lvl="1" indent="-285750">
              <a:lnSpc>
                <a:spcPct val="150000"/>
              </a:lnSpc>
              <a:buFont typeface="Arial" panose="020B0604020202020204" pitchFamily="34" charset="0"/>
              <a:buChar char="•"/>
            </a:pPr>
            <a:r>
              <a:rPr lang="zh-CN" altLang="en-US" i="1"/>
              <a:t>with open(classes_filename) as inf:</a:t>
            </a:r>
            <a:endParaRPr lang="zh-CN" altLang="en-US" i="1"/>
          </a:p>
          <a:p>
            <a:pPr marL="742950" lvl="1" indent="-285750">
              <a:lnSpc>
                <a:spcPct val="150000"/>
              </a:lnSpc>
              <a:buFont typeface="Arial" panose="020B0604020202020204" pitchFamily="34" charset="0"/>
              <a:buChar char="•"/>
            </a:pPr>
            <a:r>
              <a:rPr lang="zh-CN" altLang="en-US" i="1"/>
              <a:t>labels = json.load(inf)</a:t>
            </a:r>
            <a:endParaRPr lang="zh-CN" altLang="en-US" i="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09295" y="1589405"/>
            <a:ext cx="7725410" cy="2683510"/>
          </a:xfrm>
          <a:prstGeom prst="rect">
            <a:avLst/>
          </a:prstGeom>
        </p:spPr>
      </p:pic>
      <p:sp>
        <p:nvSpPr>
          <p:cNvPr id="4" name="文本框 3"/>
          <p:cNvSpPr txBox="1"/>
          <p:nvPr/>
        </p:nvSpPr>
        <p:spPr>
          <a:xfrm>
            <a:off x="238125" y="718820"/>
            <a:ext cx="8667750" cy="645160"/>
          </a:xfrm>
          <a:prstGeom prst="rect">
            <a:avLst/>
          </a:prstGeom>
          <a:noFill/>
        </p:spPr>
        <p:txBody>
          <a:bodyPr wrap="square" rtlCol="0" anchor="t">
            <a:spAutoFit/>
          </a:bodyPr>
          <a:p>
            <a:r>
              <a:rPr lang="zh-CN" altLang="en-US">
                <a:sym typeface="+mn-ea"/>
              </a:rPr>
              <a:t>Once you have </a:t>
            </a:r>
            <a:r>
              <a:rPr lang="en-US" altLang="zh-CN">
                <a:sym typeface="+mn-ea"/>
              </a:rPr>
              <a:t>I</a:t>
            </a:r>
            <a:r>
              <a:rPr lang="zh-CN" altLang="en-US">
                <a:sym typeface="+mn-ea"/>
              </a:rPr>
              <a:t>Python running on your system, you should be able to open a command prompt and run the following code:</a:t>
            </a:r>
            <a:endParaRPr lang="zh-CN" altLang="en-US"/>
          </a:p>
        </p:txBody>
      </p:sp>
      <p:sp>
        <p:nvSpPr>
          <p:cNvPr id="5" name="文本框 4"/>
          <p:cNvSpPr txBox="1"/>
          <p:nvPr/>
        </p:nvSpPr>
        <p:spPr>
          <a:xfrm>
            <a:off x="238125" y="4488180"/>
            <a:ext cx="8002270" cy="922020"/>
          </a:xfrm>
          <a:prstGeom prst="rect">
            <a:avLst/>
          </a:prstGeom>
          <a:noFill/>
        </p:spPr>
        <p:txBody>
          <a:bodyPr wrap="square" rtlCol="0" anchor="t">
            <a:spAutoFit/>
          </a:bodyPr>
          <a:p>
            <a:r>
              <a:rPr lang="zh-CN" altLang="en-US"/>
              <a:t>With the IPython Notebook installed, you can launch it with the following:</a:t>
            </a:r>
            <a:endParaRPr lang="zh-CN" altLang="en-US"/>
          </a:p>
          <a:p>
            <a:endParaRPr lang="zh-CN" altLang="en-US"/>
          </a:p>
          <a:p>
            <a:pPr marL="285750" indent="-285750">
              <a:buFont typeface="Arial" panose="020B0604020202020204" pitchFamily="34" charset="0"/>
              <a:buChar char="•"/>
            </a:pPr>
            <a:r>
              <a:rPr lang="en-US" altLang="zh-CN" b="1"/>
              <a:t>ipython notebook</a:t>
            </a:r>
            <a:endParaRPr lang="en-US" altLang="zh-CN" b="1"/>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7850" y="833120"/>
            <a:ext cx="7988935" cy="1753235"/>
          </a:xfrm>
          <a:prstGeom prst="rect">
            <a:avLst/>
          </a:prstGeom>
          <a:noFill/>
        </p:spPr>
        <p:txBody>
          <a:bodyPr wrap="square" rtlCol="0" anchor="t">
            <a:spAutoFit/>
          </a:bodyPr>
          <a:p>
            <a:r>
              <a:rPr lang="zh-CN" altLang="en-US"/>
              <a:t>Now, create a pipeline putting together the components from before. Our pipeline has three parts:</a:t>
            </a:r>
            <a:endParaRPr lang="zh-CN" altLang="en-US"/>
          </a:p>
          <a:p>
            <a:endParaRPr lang="zh-CN" altLang="en-US"/>
          </a:p>
          <a:p>
            <a:r>
              <a:rPr lang="zh-CN" altLang="en-US"/>
              <a:t>• The NLTKBOW transformer we created</a:t>
            </a:r>
            <a:endParaRPr lang="zh-CN" altLang="en-US"/>
          </a:p>
          <a:p>
            <a:r>
              <a:rPr lang="zh-CN" altLang="en-US"/>
              <a:t>• A DictVectorizer transformer</a:t>
            </a:r>
            <a:endParaRPr lang="zh-CN" altLang="en-US"/>
          </a:p>
          <a:p>
            <a:r>
              <a:rPr lang="zh-CN" altLang="en-US"/>
              <a:t>• A BernoulliNB classifier</a:t>
            </a:r>
            <a:endParaRPr lang="zh-CN" altLang="en-US"/>
          </a:p>
        </p:txBody>
      </p:sp>
      <p:sp>
        <p:nvSpPr>
          <p:cNvPr id="4" name="文本框 3"/>
          <p:cNvSpPr txBox="1"/>
          <p:nvPr/>
        </p:nvSpPr>
        <p:spPr>
          <a:xfrm>
            <a:off x="577850" y="2912745"/>
            <a:ext cx="7988935" cy="1753235"/>
          </a:xfrm>
          <a:prstGeom prst="rect">
            <a:avLst/>
          </a:prstGeom>
          <a:noFill/>
        </p:spPr>
        <p:txBody>
          <a:bodyPr wrap="square" rtlCol="0" anchor="t">
            <a:spAutoFit/>
          </a:bodyPr>
          <a:p>
            <a:r>
              <a:rPr lang="zh-CN" altLang="en-US"/>
              <a:t>The code is as follows:</a:t>
            </a:r>
            <a:endParaRPr lang="zh-CN" altLang="en-US"/>
          </a:p>
          <a:p>
            <a:endParaRPr lang="zh-CN" altLang="en-US"/>
          </a:p>
          <a:p>
            <a:pPr marL="742950" lvl="1" indent="-285750">
              <a:buFont typeface="Arial" panose="020B0604020202020204" pitchFamily="34" charset="0"/>
              <a:buChar char="•"/>
            </a:pPr>
            <a:r>
              <a:rPr lang="zh-CN" altLang="en-US" i="1"/>
              <a:t>from sklearn.pipeline import Pipeline</a:t>
            </a:r>
            <a:endParaRPr lang="zh-CN" altLang="en-US" i="1"/>
          </a:p>
          <a:p>
            <a:pPr marL="742950" lvl="1" indent="-285750">
              <a:buFont typeface="Arial" panose="020B0604020202020204" pitchFamily="34" charset="0"/>
              <a:buChar char="•"/>
            </a:pPr>
            <a:r>
              <a:rPr lang="zh-CN" altLang="en-US" i="1"/>
              <a:t>pipeline = Pipeline([('bag-of-words', NLTKBOW()),('vectorizer', DictVectorizer()),('naive-bayes', BernoulliNB())</a:t>
            </a:r>
            <a:endParaRPr lang="zh-CN" altLang="en-US" i="1"/>
          </a:p>
          <a:p>
            <a:pPr lvl="1" indent="0">
              <a:buFont typeface="Arial" panose="020B0604020202020204" pitchFamily="34" charset="0"/>
              <a:buNone/>
            </a:pPr>
            <a:r>
              <a:rPr lang="en-US" altLang="zh-CN" i="1"/>
              <a:t>	</a:t>
            </a:r>
            <a:r>
              <a:rPr lang="zh-CN" altLang="en-US" i="1"/>
              <a:t>])</a:t>
            </a:r>
            <a:endParaRPr lang="zh-CN" altLang="en-US" i="1"/>
          </a:p>
        </p:txBody>
      </p:sp>
      <p:sp>
        <p:nvSpPr>
          <p:cNvPr id="5" name="文本框 4"/>
          <p:cNvSpPr txBox="1"/>
          <p:nvPr/>
        </p:nvSpPr>
        <p:spPr>
          <a:xfrm>
            <a:off x="577850" y="4970780"/>
            <a:ext cx="8369935" cy="645160"/>
          </a:xfrm>
          <a:prstGeom prst="rect">
            <a:avLst/>
          </a:prstGeom>
          <a:noFill/>
        </p:spPr>
        <p:txBody>
          <a:bodyPr wrap="square" rtlCol="0" anchor="t">
            <a:spAutoFit/>
          </a:bodyPr>
          <a:p>
            <a:r>
              <a:rPr lang="zh-CN" altLang="en-US"/>
              <a:t>We can nearly run our pipeline now, which we will do with cross_val_score</a:t>
            </a:r>
            <a:endParaRPr lang="zh-CN" altLang="en-US"/>
          </a:p>
          <a:p>
            <a:r>
              <a:rPr lang="zh-CN" altLang="en-US"/>
              <a:t>as we have done many times before. </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7530" y="931545"/>
            <a:ext cx="8028940" cy="922020"/>
          </a:xfrm>
          <a:prstGeom prst="rect">
            <a:avLst/>
          </a:prstGeom>
          <a:noFill/>
        </p:spPr>
        <p:txBody>
          <a:bodyPr wrap="square" rtlCol="0" anchor="t">
            <a:spAutoFit/>
          </a:bodyPr>
          <a:p>
            <a:r>
              <a:rPr lang="zh-CN" altLang="en-US">
                <a:sym typeface="+mn-ea"/>
              </a:rPr>
              <a:t>Before that though, we will introduce a better evaluation metric than the accuracy metric we used before. As we will see, the use of accuracy is not adequate for datasets when the number of samples in each class is different.</a:t>
            </a:r>
            <a:endParaRPr lang="zh-CN" altLang="en-US"/>
          </a:p>
        </p:txBody>
      </p:sp>
      <p:sp>
        <p:nvSpPr>
          <p:cNvPr id="4" name="文本框 3"/>
          <p:cNvSpPr txBox="1"/>
          <p:nvPr/>
        </p:nvSpPr>
        <p:spPr>
          <a:xfrm>
            <a:off x="557530" y="2198370"/>
            <a:ext cx="6186170" cy="521970"/>
          </a:xfrm>
          <a:prstGeom prst="rect">
            <a:avLst/>
          </a:prstGeom>
          <a:noFill/>
        </p:spPr>
        <p:txBody>
          <a:bodyPr wrap="square" rtlCol="0" anchor="t">
            <a:spAutoFit/>
          </a:bodyPr>
          <a:p>
            <a:r>
              <a:rPr lang="zh-CN" altLang="en-US" sz="2800" b="1"/>
              <a:t>Evaluation using the F1-score</a:t>
            </a:r>
            <a:endParaRPr lang="zh-CN" altLang="en-US" sz="2800" b="1"/>
          </a:p>
        </p:txBody>
      </p:sp>
      <p:sp>
        <p:nvSpPr>
          <p:cNvPr id="5" name="文本框 4"/>
          <p:cNvSpPr txBox="1"/>
          <p:nvPr/>
        </p:nvSpPr>
        <p:spPr>
          <a:xfrm>
            <a:off x="557530" y="2825115"/>
            <a:ext cx="8028940" cy="2030095"/>
          </a:xfrm>
          <a:prstGeom prst="rect">
            <a:avLst/>
          </a:prstGeom>
          <a:noFill/>
        </p:spPr>
        <p:txBody>
          <a:bodyPr wrap="square" rtlCol="0" anchor="t">
            <a:spAutoFit/>
          </a:bodyPr>
          <a:p>
            <a:r>
              <a:rPr lang="zh-CN" altLang="en-US"/>
              <a:t>The f1-score is defined on a per-class basis and is based on two concepts: the precision and recall. </a:t>
            </a:r>
            <a:endParaRPr lang="zh-CN" altLang="en-US"/>
          </a:p>
          <a:p>
            <a:endParaRPr lang="zh-CN" altLang="en-US"/>
          </a:p>
          <a:p>
            <a:r>
              <a:rPr lang="zh-CN" altLang="en-US"/>
              <a:t>The precision is the percentage of all the samples that were predicted as belonging to a specific class that were actually from that class. The recall is the percentage of samples in the dataset that are in a class and actually labeled as belonging to that class.</a:t>
            </a:r>
            <a:endParaRPr lang="zh-CN" altLang="en-US"/>
          </a:p>
        </p:txBody>
      </p:sp>
      <p:sp>
        <p:nvSpPr>
          <p:cNvPr id="6" name="文本框 5"/>
          <p:cNvSpPr txBox="1"/>
          <p:nvPr/>
        </p:nvSpPr>
        <p:spPr>
          <a:xfrm>
            <a:off x="557530" y="5059680"/>
            <a:ext cx="8028940" cy="645160"/>
          </a:xfrm>
          <a:prstGeom prst="rect">
            <a:avLst/>
          </a:prstGeom>
          <a:noFill/>
        </p:spPr>
        <p:txBody>
          <a:bodyPr wrap="square" rtlCol="0" anchor="t">
            <a:spAutoFit/>
          </a:bodyPr>
          <a:p>
            <a:r>
              <a:rPr lang="zh-CN" altLang="en-US"/>
              <a:t>After you compute both the precision and recall, the f1-score is the harmonic mean of the precision and recall:</a:t>
            </a:r>
            <a:endParaRPr lang="zh-CN" altLang="en-US"/>
          </a:p>
        </p:txBody>
      </p:sp>
      <p:pic>
        <p:nvPicPr>
          <p:cNvPr id="9" name="图片 8"/>
          <p:cNvPicPr>
            <a:picLocks noChangeAspect="1"/>
          </p:cNvPicPr>
          <p:nvPr/>
        </p:nvPicPr>
        <p:blipFill>
          <a:blip r:embed="rId1"/>
          <a:stretch>
            <a:fillRect/>
          </a:stretch>
        </p:blipFill>
        <p:spPr>
          <a:xfrm>
            <a:off x="3128010" y="5835650"/>
            <a:ext cx="2887980" cy="60198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5955" y="800735"/>
            <a:ext cx="7988935" cy="922020"/>
          </a:xfrm>
          <a:prstGeom prst="rect">
            <a:avLst/>
          </a:prstGeom>
          <a:noFill/>
        </p:spPr>
        <p:txBody>
          <a:bodyPr wrap="square" rtlCol="0" anchor="t">
            <a:spAutoFit/>
          </a:bodyPr>
          <a:p>
            <a:r>
              <a:rPr lang="zh-CN" altLang="en-US"/>
              <a:t>Running the code on our dataset, we simply use the following line of code:</a:t>
            </a:r>
            <a:endParaRPr lang="zh-CN" altLang="en-US"/>
          </a:p>
          <a:p>
            <a:endParaRPr lang="zh-CN" altLang="en-US"/>
          </a:p>
          <a:p>
            <a:pPr marL="742950" lvl="1" indent="-285750">
              <a:buFont typeface="Arial" panose="020B0604020202020204" pitchFamily="34" charset="0"/>
              <a:buChar char="•"/>
            </a:pPr>
            <a:r>
              <a:rPr lang="zh-CN" altLang="en-US" i="1"/>
              <a:t>scores = cross_val_score(pipeline, tweets, labels, scoring='f1')</a:t>
            </a:r>
            <a:endParaRPr lang="zh-CN" altLang="en-US" i="1"/>
          </a:p>
        </p:txBody>
      </p:sp>
      <p:sp>
        <p:nvSpPr>
          <p:cNvPr id="4" name="文本框 3"/>
          <p:cNvSpPr txBox="1"/>
          <p:nvPr/>
        </p:nvSpPr>
        <p:spPr>
          <a:xfrm>
            <a:off x="655955" y="2328545"/>
            <a:ext cx="7988935" cy="1198880"/>
          </a:xfrm>
          <a:prstGeom prst="rect">
            <a:avLst/>
          </a:prstGeom>
          <a:noFill/>
        </p:spPr>
        <p:txBody>
          <a:bodyPr wrap="square" rtlCol="0" anchor="t">
            <a:spAutoFit/>
          </a:bodyPr>
          <a:p>
            <a:r>
              <a:rPr lang="zh-CN" altLang="en-US"/>
              <a:t>We then print out the average of the scores:</a:t>
            </a:r>
            <a:endParaRPr lang="zh-CN" altLang="en-US"/>
          </a:p>
          <a:p>
            <a:pPr marL="285750"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import numpy as np</a:t>
            </a:r>
            <a:endParaRPr lang="zh-CN" altLang="en-US" i="1"/>
          </a:p>
          <a:p>
            <a:pPr marL="742950" lvl="1" indent="-285750">
              <a:buFont typeface="Arial" panose="020B0604020202020204" pitchFamily="34" charset="0"/>
              <a:buChar char="•"/>
            </a:pPr>
            <a:r>
              <a:rPr lang="zh-CN" altLang="en-US" i="1"/>
              <a:t>print("Score: {:.3f}".format(np.mean(scores)))</a:t>
            </a:r>
            <a:endParaRPr lang="zh-CN" altLang="en-US" i="1"/>
          </a:p>
        </p:txBody>
      </p:sp>
      <p:sp>
        <p:nvSpPr>
          <p:cNvPr id="5" name="文本框 4"/>
          <p:cNvSpPr txBox="1"/>
          <p:nvPr/>
        </p:nvSpPr>
        <p:spPr>
          <a:xfrm>
            <a:off x="655955" y="3937635"/>
            <a:ext cx="7988935" cy="1476375"/>
          </a:xfrm>
          <a:prstGeom prst="rect">
            <a:avLst/>
          </a:prstGeom>
          <a:noFill/>
        </p:spPr>
        <p:txBody>
          <a:bodyPr wrap="square" rtlCol="0" anchor="t">
            <a:spAutoFit/>
          </a:bodyPr>
          <a:p>
            <a:r>
              <a:rPr lang="zh-CN" altLang="en-US"/>
              <a:t>The result is 0.798, which means we can accurately determine if a tweet using Python relates to the programing language nearly 80 percent of the time. This is using a dataset with only 200 tweets in it. </a:t>
            </a:r>
            <a:endParaRPr lang="zh-CN" altLang="en-US"/>
          </a:p>
          <a:p>
            <a:endParaRPr lang="zh-CN" altLang="en-US"/>
          </a:p>
          <a:p>
            <a:r>
              <a:rPr lang="zh-CN" altLang="en-US"/>
              <a:t>Go back and collect more data and you will find that the results increase!</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605" y="1884680"/>
            <a:ext cx="8716645" cy="1927225"/>
          </a:xfrm>
        </p:spPr>
        <p:txBody>
          <a:bodyPr/>
          <a:lstStyle/>
          <a:p>
            <a:r>
              <a:rPr lang="en-US" sz="3200" b="1" dirty="0" smtClean="0">
                <a:solidFill>
                  <a:srgbClr val="4F80BD"/>
                </a:solidFill>
                <a:sym typeface="+mn-ea"/>
              </a:rPr>
              <a:t>Beating CAPTCHAs with </a:t>
            </a:r>
            <a:r>
              <a:rPr lang="en-US" sz="3200" b="1" dirty="0" smtClean="0">
                <a:solidFill>
                  <a:schemeClr val="tx1"/>
                </a:solidFill>
                <a:effectLst>
                  <a:outerShdw blurRad="38100" dist="38100" dir="2700000" algn="tl">
                    <a:srgbClr val="000000">
                      <a:alpha val="43137"/>
                    </a:srgbClr>
                  </a:outerShdw>
                </a:effectLst>
                <a:sym typeface="+mn-ea"/>
              </a:rPr>
              <a:t>Neural Networks</a:t>
            </a:r>
            <a:br>
              <a:rPr lang="en-US" altLang="en-US" sz="3200" b="1" dirty="0" smtClean="0">
                <a:solidFill>
                  <a:schemeClr val="tx1"/>
                </a:solidFill>
                <a:effectLst>
                  <a:outerShdw blurRad="38100" dist="38100" dir="2700000" algn="tl">
                    <a:srgbClr val="000000">
                      <a:alpha val="43137"/>
                    </a:srgbClr>
                  </a:outerShdw>
                </a:effectLst>
                <a:sym typeface="+mn-ea"/>
              </a:rPr>
            </a:b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8470" y="710565"/>
            <a:ext cx="5672455" cy="521970"/>
          </a:xfrm>
          <a:prstGeom prst="rect">
            <a:avLst/>
          </a:prstGeom>
          <a:noFill/>
        </p:spPr>
        <p:txBody>
          <a:bodyPr wrap="square" rtlCol="0" anchor="t">
            <a:spAutoFit/>
          </a:bodyPr>
          <a:p>
            <a:r>
              <a:rPr lang="zh-CN" altLang="en-US" sz="2800" b="1"/>
              <a:t>Artificial neural networks</a:t>
            </a:r>
            <a:endParaRPr lang="zh-CN" altLang="en-US" sz="2800" b="1"/>
          </a:p>
        </p:txBody>
      </p:sp>
      <p:sp>
        <p:nvSpPr>
          <p:cNvPr id="4" name="文本框 3"/>
          <p:cNvSpPr txBox="1"/>
          <p:nvPr/>
        </p:nvSpPr>
        <p:spPr>
          <a:xfrm>
            <a:off x="458470" y="1554480"/>
            <a:ext cx="8028940" cy="2030095"/>
          </a:xfrm>
          <a:prstGeom prst="rect">
            <a:avLst/>
          </a:prstGeom>
          <a:noFill/>
        </p:spPr>
        <p:txBody>
          <a:bodyPr wrap="square" rtlCol="0" anchor="t">
            <a:spAutoFit/>
          </a:bodyPr>
          <a:p>
            <a:r>
              <a:rPr lang="zh-CN" altLang="en-US"/>
              <a:t>Neural networks are a class of algorithm that was originally designed based on the way that human brains work. </a:t>
            </a:r>
            <a:endParaRPr lang="zh-CN" altLang="en-US"/>
          </a:p>
          <a:p>
            <a:endParaRPr lang="zh-CN" altLang="en-US"/>
          </a:p>
          <a:p>
            <a:r>
              <a:rPr lang="zh-CN" altLang="en-US"/>
              <a:t>However, modern advances are generally based on mathematics rather than biological insights. A neural network is a collection of neurons that are connected together. Each neuron is a simple function of its inputs, which generates an output:</a:t>
            </a:r>
            <a:endParaRPr lang="zh-CN" altLang="en-US"/>
          </a:p>
        </p:txBody>
      </p:sp>
      <p:pic>
        <p:nvPicPr>
          <p:cNvPr id="5" name="图片 4"/>
          <p:cNvPicPr>
            <a:picLocks noChangeAspect="1"/>
          </p:cNvPicPr>
          <p:nvPr/>
        </p:nvPicPr>
        <p:blipFill>
          <a:blip r:embed="rId1"/>
          <a:stretch>
            <a:fillRect/>
          </a:stretch>
        </p:blipFill>
        <p:spPr>
          <a:xfrm>
            <a:off x="2569845" y="3649980"/>
            <a:ext cx="3806190" cy="200596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0365" y="1006475"/>
            <a:ext cx="8383905" cy="2306955"/>
          </a:xfrm>
          <a:prstGeom prst="rect">
            <a:avLst/>
          </a:prstGeom>
          <a:noFill/>
        </p:spPr>
        <p:txBody>
          <a:bodyPr wrap="square" rtlCol="0" anchor="t">
            <a:spAutoFit/>
          </a:bodyPr>
          <a:p>
            <a:r>
              <a:rPr lang="zh-CN" altLang="en-US"/>
              <a:t>The functions that define a neuron's processing can be any standard function, such as a linear combination of the inputs, and are called the activation function. For the commonly used learning algorithms to work, we need the activation function to be derivable and smooth. </a:t>
            </a:r>
            <a:endParaRPr lang="zh-CN" altLang="en-US"/>
          </a:p>
          <a:p>
            <a:endParaRPr lang="zh-CN" altLang="en-US"/>
          </a:p>
          <a:p>
            <a:r>
              <a:rPr lang="zh-CN" altLang="en-US"/>
              <a:t>A frequently used activation function is the </a:t>
            </a:r>
            <a:r>
              <a:rPr lang="zh-CN" altLang="en-US" i="1"/>
              <a:t>logistic function</a:t>
            </a:r>
            <a:r>
              <a:rPr lang="zh-CN" altLang="en-US"/>
              <a:t>, which is defined by the following equation (k is often simply 1, x is the inputs into the neuron, and L is normally 1, that is, the maximum value of the function):</a:t>
            </a:r>
            <a:endParaRPr lang="zh-CN" altLang="en-US"/>
          </a:p>
        </p:txBody>
      </p:sp>
      <p:pic>
        <p:nvPicPr>
          <p:cNvPr id="4" name="图片 3"/>
          <p:cNvPicPr>
            <a:picLocks noChangeAspect="1"/>
          </p:cNvPicPr>
          <p:nvPr/>
        </p:nvPicPr>
        <p:blipFill>
          <a:blip r:embed="rId1"/>
          <a:stretch>
            <a:fillRect/>
          </a:stretch>
        </p:blipFill>
        <p:spPr>
          <a:xfrm>
            <a:off x="3214370" y="3603625"/>
            <a:ext cx="2715260" cy="677545"/>
          </a:xfrm>
          <a:prstGeom prst="rect">
            <a:avLst/>
          </a:prstGeom>
        </p:spPr>
      </p:pic>
      <p:sp>
        <p:nvSpPr>
          <p:cNvPr id="5" name="文本框 4"/>
          <p:cNvSpPr txBox="1"/>
          <p:nvPr/>
        </p:nvSpPr>
        <p:spPr>
          <a:xfrm>
            <a:off x="381000" y="4660265"/>
            <a:ext cx="8383270" cy="1753235"/>
          </a:xfrm>
          <a:prstGeom prst="rect">
            <a:avLst/>
          </a:prstGeom>
          <a:noFill/>
        </p:spPr>
        <p:txBody>
          <a:bodyPr wrap="square" rtlCol="0" anchor="t">
            <a:spAutoFit/>
          </a:bodyPr>
          <a:p>
            <a:r>
              <a:rPr lang="zh-CN" altLang="en-US"/>
              <a:t>Each individual neuron receives its inputs and then computes the output based</a:t>
            </a:r>
            <a:endParaRPr lang="zh-CN" altLang="en-US"/>
          </a:p>
          <a:p>
            <a:r>
              <a:rPr lang="zh-CN" altLang="en-US"/>
              <a:t>on these values. Neural networks are simply networks of these neurons connected together, and they can be very powerful for data mining applications. </a:t>
            </a:r>
            <a:endParaRPr lang="zh-CN" altLang="en-US"/>
          </a:p>
          <a:p>
            <a:endParaRPr lang="zh-CN" altLang="en-US"/>
          </a:p>
          <a:p>
            <a:r>
              <a:rPr lang="zh-CN" altLang="en-US"/>
              <a:t>The combinations of these neurons, how they fit together, and how they combine to learn a model are one of the most powerful concepts in machine learning.</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6400" y="1028700"/>
            <a:ext cx="7817485" cy="1753235"/>
          </a:xfrm>
          <a:prstGeom prst="rect">
            <a:avLst/>
          </a:prstGeom>
          <a:noFill/>
        </p:spPr>
        <p:txBody>
          <a:bodyPr wrap="square" rtlCol="0" anchor="t">
            <a:spAutoFit/>
          </a:bodyPr>
          <a:p>
            <a:r>
              <a:rPr lang="zh-CN" altLang="en-US"/>
              <a:t>In this </a:t>
            </a:r>
            <a:r>
              <a:rPr lang="en-US" altLang="zh-CN"/>
              <a:t>experiment</a:t>
            </a:r>
            <a:r>
              <a:rPr lang="zh-CN" altLang="en-US"/>
              <a:t>, we will take on the role of the bad guy. We want to create a program that can beat CAPTCHAs, allowing our comment spam program to advertise on someone's website. </a:t>
            </a:r>
            <a:endParaRPr lang="zh-CN" altLang="en-US"/>
          </a:p>
          <a:p>
            <a:endParaRPr lang="zh-CN" altLang="en-US"/>
          </a:p>
          <a:p>
            <a:r>
              <a:rPr lang="zh-CN" altLang="en-US"/>
              <a:t>It should be noted that our CAPTCHAs will be a little easier that those used on the web today and that spamming isn't a very nice thing to do.</a:t>
            </a:r>
            <a:endParaRPr lang="zh-CN" altLang="en-US"/>
          </a:p>
        </p:txBody>
      </p:sp>
      <p:sp>
        <p:nvSpPr>
          <p:cNvPr id="4" name="文本框 3"/>
          <p:cNvSpPr txBox="1"/>
          <p:nvPr/>
        </p:nvSpPr>
        <p:spPr>
          <a:xfrm>
            <a:off x="485140" y="3216910"/>
            <a:ext cx="7738745" cy="645160"/>
          </a:xfrm>
          <a:prstGeom prst="rect">
            <a:avLst/>
          </a:prstGeom>
          <a:noFill/>
        </p:spPr>
        <p:txBody>
          <a:bodyPr wrap="square" rtlCol="0" anchor="t">
            <a:spAutoFit/>
          </a:bodyPr>
          <a:p>
            <a:r>
              <a:rPr lang="zh-CN" altLang="en-US"/>
              <a:t>Our CAPTCHAs will be individual English words of four letters only, as shown in the following image</a:t>
            </a:r>
            <a:r>
              <a:rPr lang="en-US" altLang="zh-CN"/>
              <a:t>:</a:t>
            </a:r>
            <a:endParaRPr lang="en-US" altLang="zh-CN"/>
          </a:p>
        </p:txBody>
      </p:sp>
      <p:pic>
        <p:nvPicPr>
          <p:cNvPr id="5" name="图片 4"/>
          <p:cNvPicPr>
            <a:picLocks noChangeAspect="1"/>
          </p:cNvPicPr>
          <p:nvPr/>
        </p:nvPicPr>
        <p:blipFill>
          <a:blip r:embed="rId1"/>
          <a:stretch>
            <a:fillRect/>
          </a:stretch>
        </p:blipFill>
        <p:spPr>
          <a:xfrm>
            <a:off x="2103120" y="4347845"/>
            <a:ext cx="4424045" cy="1348105"/>
          </a:xfrm>
          <a:prstGeom prst="rect">
            <a:avLst/>
          </a:prstGeom>
        </p:spPr>
      </p:pic>
      <p:pic>
        <p:nvPicPr>
          <p:cNvPr id="6" name="图片 5"/>
          <p:cNvPicPr>
            <a:picLocks noChangeAspect="1"/>
          </p:cNvPicPr>
          <p:nvPr/>
        </p:nvPicPr>
        <p:blipFill>
          <a:blip r:embed="rId1"/>
          <a:stretch>
            <a:fillRect/>
          </a:stretch>
        </p:blipFill>
        <p:spPr>
          <a:xfrm>
            <a:off x="1066800" y="4138295"/>
            <a:ext cx="6576060" cy="200406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95020" y="1028700"/>
            <a:ext cx="7553960" cy="3138170"/>
          </a:xfrm>
          <a:prstGeom prst="rect">
            <a:avLst/>
          </a:prstGeom>
          <a:noFill/>
        </p:spPr>
        <p:txBody>
          <a:bodyPr wrap="square" rtlCol="0" anchor="t">
            <a:spAutoFit/>
          </a:bodyPr>
          <a:p>
            <a:r>
              <a:rPr lang="zh-CN" altLang="en-US"/>
              <a:t>Our goal will be to create a program that can recover the word from images like this.</a:t>
            </a:r>
            <a:endParaRPr lang="zh-CN" altLang="en-US"/>
          </a:p>
          <a:p>
            <a:endParaRPr lang="zh-CN" altLang="en-US"/>
          </a:p>
          <a:p>
            <a:r>
              <a:rPr lang="zh-CN" altLang="en-US"/>
              <a:t>To do this, we will use four steps:</a:t>
            </a:r>
            <a:endParaRPr lang="zh-CN" altLang="en-US"/>
          </a:p>
          <a:p>
            <a:endParaRPr lang="zh-CN" altLang="en-US"/>
          </a:p>
          <a:p>
            <a:pPr>
              <a:lnSpc>
                <a:spcPct val="150000"/>
              </a:lnSpc>
            </a:pPr>
            <a:r>
              <a:rPr lang="zh-CN" altLang="en-US"/>
              <a:t>1. Break the image into individual letters.</a:t>
            </a:r>
            <a:endParaRPr lang="zh-CN" altLang="en-US"/>
          </a:p>
          <a:p>
            <a:pPr>
              <a:lnSpc>
                <a:spcPct val="150000"/>
              </a:lnSpc>
            </a:pPr>
            <a:r>
              <a:rPr lang="zh-CN" altLang="en-US"/>
              <a:t>2. Classify each individual letter.</a:t>
            </a:r>
            <a:endParaRPr lang="zh-CN" altLang="en-US"/>
          </a:p>
          <a:p>
            <a:pPr>
              <a:lnSpc>
                <a:spcPct val="150000"/>
              </a:lnSpc>
            </a:pPr>
            <a:r>
              <a:rPr lang="zh-CN" altLang="en-US"/>
              <a:t>3. Recombine the letters to form a word.</a:t>
            </a:r>
            <a:endParaRPr lang="zh-CN" altLang="en-US"/>
          </a:p>
          <a:p>
            <a:pPr>
              <a:lnSpc>
                <a:spcPct val="150000"/>
              </a:lnSpc>
            </a:pPr>
            <a:r>
              <a:rPr lang="zh-CN" altLang="en-US"/>
              <a:t>4. Rank words with a dictionary to try to fix errors.</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2435" y="499745"/>
            <a:ext cx="8396605" cy="521970"/>
          </a:xfrm>
          <a:prstGeom prst="rect">
            <a:avLst/>
          </a:prstGeom>
          <a:noFill/>
        </p:spPr>
        <p:txBody>
          <a:bodyPr wrap="square" rtlCol="0" anchor="t">
            <a:spAutoFit/>
          </a:bodyPr>
          <a:p>
            <a:r>
              <a:rPr lang="zh-CN" altLang="en-US" sz="2800" b="1"/>
              <a:t>Drawing basic CAPTCHAs</a:t>
            </a:r>
            <a:endParaRPr lang="zh-CN" altLang="en-US" sz="2800" b="1"/>
          </a:p>
        </p:txBody>
      </p:sp>
      <p:sp>
        <p:nvSpPr>
          <p:cNvPr id="4" name="文本框 3"/>
          <p:cNvSpPr txBox="1"/>
          <p:nvPr/>
        </p:nvSpPr>
        <p:spPr>
          <a:xfrm>
            <a:off x="465455" y="1376680"/>
            <a:ext cx="8213090" cy="2030095"/>
          </a:xfrm>
          <a:prstGeom prst="rect">
            <a:avLst/>
          </a:prstGeom>
          <a:noFill/>
        </p:spPr>
        <p:txBody>
          <a:bodyPr wrap="square" rtlCol="0" anchor="t">
            <a:spAutoFit/>
          </a:bodyPr>
          <a:p>
            <a:r>
              <a:rPr lang="zh-CN" altLang="en-US"/>
              <a:t>Next, we develop our function for creating our CAPTCHA. Our goal here is to</a:t>
            </a:r>
            <a:endParaRPr lang="zh-CN" altLang="en-US"/>
          </a:p>
          <a:p>
            <a:r>
              <a:rPr lang="zh-CN" altLang="en-US"/>
              <a:t>draw an image with a word on it, along with a shear transform. </a:t>
            </a:r>
            <a:endParaRPr lang="zh-CN" altLang="en-US"/>
          </a:p>
          <a:p>
            <a:endParaRPr lang="zh-CN" altLang="en-US"/>
          </a:p>
          <a:p>
            <a:r>
              <a:rPr lang="zh-CN" altLang="en-US"/>
              <a:t>We are going to use the PIL library to draw our CAPTCHAs and the scikit-image library to perform the shear transform. The scikit-image library can read images in a NumPy array format that PIL can export to, allowing us to use both libraries</a:t>
            </a:r>
            <a:endParaRPr lang="zh-CN" altLang="en-US"/>
          </a:p>
        </p:txBody>
      </p:sp>
      <p:sp>
        <p:nvSpPr>
          <p:cNvPr id="5" name="文本框 4"/>
          <p:cNvSpPr txBox="1"/>
          <p:nvPr/>
        </p:nvSpPr>
        <p:spPr>
          <a:xfrm>
            <a:off x="1314450" y="3728720"/>
            <a:ext cx="458025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pip install PIL</a:t>
            </a:r>
            <a:endParaRPr lang="zh-CN" altLang="en-US" i="1"/>
          </a:p>
          <a:p>
            <a:pPr marL="285750" indent="-285750">
              <a:buFont typeface="Arial" panose="020B0604020202020204" pitchFamily="34" charset="0"/>
              <a:buChar char="•"/>
            </a:pPr>
            <a:r>
              <a:rPr lang="zh-CN" altLang="en-US" i="1"/>
              <a:t>pip install scikit-image</a:t>
            </a:r>
            <a:endParaRPr lang="zh-CN" altLang="en-US" i="1"/>
          </a:p>
        </p:txBody>
      </p:sp>
      <p:sp>
        <p:nvSpPr>
          <p:cNvPr id="6" name="文本框 5"/>
          <p:cNvSpPr txBox="1"/>
          <p:nvPr/>
        </p:nvSpPr>
        <p:spPr>
          <a:xfrm>
            <a:off x="465455" y="4696460"/>
            <a:ext cx="8213725" cy="1753235"/>
          </a:xfrm>
          <a:prstGeom prst="rect">
            <a:avLst/>
          </a:prstGeom>
          <a:noFill/>
        </p:spPr>
        <p:txBody>
          <a:bodyPr wrap="square" rtlCol="0" anchor="t">
            <a:spAutoFit/>
          </a:bodyPr>
          <a:p>
            <a:r>
              <a:rPr lang="zh-CN" altLang="en-US"/>
              <a:t>First, we import the necessary libraries and modules. We import NumPy and the Image drawing functions as follows:</a:t>
            </a:r>
            <a:endParaRPr lang="zh-CN" altLang="en-US"/>
          </a:p>
          <a:p>
            <a:endParaRPr lang="zh-CN" altLang="en-US"/>
          </a:p>
          <a:p>
            <a:pPr marL="1200150" lvl="2" indent="-285750">
              <a:buFont typeface="Arial" panose="020B0604020202020204" pitchFamily="34" charset="0"/>
              <a:buChar char="•"/>
            </a:pPr>
            <a:r>
              <a:rPr lang="zh-CN" altLang="en-US" i="1"/>
              <a:t>import numpy as np</a:t>
            </a:r>
            <a:endParaRPr lang="zh-CN" altLang="en-US" i="1"/>
          </a:p>
          <a:p>
            <a:pPr marL="1200150" lvl="2" indent="-285750">
              <a:buFont typeface="Arial" panose="020B0604020202020204" pitchFamily="34" charset="0"/>
              <a:buChar char="•"/>
            </a:pPr>
            <a:r>
              <a:rPr lang="zh-CN" altLang="en-US" i="1"/>
              <a:t>from PIL import Image, ImageDraw, ImageFont</a:t>
            </a:r>
            <a:endParaRPr lang="zh-CN" altLang="en-US" i="1"/>
          </a:p>
          <a:p>
            <a:pPr marL="1200150" lvl="2" indent="-285750">
              <a:buFont typeface="Arial" panose="020B0604020202020204" pitchFamily="34" charset="0"/>
              <a:buChar char="•"/>
            </a:pPr>
            <a:r>
              <a:rPr lang="zh-CN" altLang="en-US" i="1"/>
              <a:t>from skimage import transform as tf</a:t>
            </a:r>
            <a:endParaRPr lang="zh-CN" altLang="en-US" i="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95275" y="937260"/>
            <a:ext cx="8554085" cy="2584450"/>
          </a:xfrm>
          <a:prstGeom prst="rect">
            <a:avLst/>
          </a:prstGeom>
          <a:noFill/>
        </p:spPr>
        <p:txBody>
          <a:bodyPr wrap="square" rtlCol="0" anchor="t">
            <a:spAutoFit/>
          </a:bodyPr>
          <a:p>
            <a:r>
              <a:rPr lang="zh-CN" altLang="en-US"/>
              <a:t>Then we create our base function for generating CAPTCHAs. This function takes a</a:t>
            </a:r>
            <a:endParaRPr lang="zh-CN" altLang="en-US"/>
          </a:p>
          <a:p>
            <a:r>
              <a:rPr lang="zh-CN" altLang="en-US"/>
              <a:t>word and a shear value (which is normally between 0 and 0.5) to return an image in a NumPy array format. We allow the user to set the size of the resulting image, as we will use this function for single-letter training samples as well. The code is as follows:</a:t>
            </a:r>
            <a:endParaRPr lang="zh-CN" altLang="en-US"/>
          </a:p>
          <a:p>
            <a:endParaRPr lang="zh-CN" altLang="en-US"/>
          </a:p>
          <a:p>
            <a:pPr marL="742950" lvl="1" indent="-285750">
              <a:buFont typeface="Arial" panose="020B0604020202020204" pitchFamily="34" charset="0"/>
              <a:buChar char="•"/>
            </a:pPr>
            <a:r>
              <a:rPr lang="zh-CN" altLang="en-US" i="1"/>
              <a:t>def create_captcha(text, shear=0, size=(100, 24)):</a:t>
            </a:r>
            <a:endParaRPr lang="zh-CN" altLang="en-US" i="1"/>
          </a:p>
          <a:p>
            <a:pPr marL="285750" indent="-285750"/>
            <a:endParaRPr lang="zh-CN" altLang="en-US"/>
          </a:p>
          <a:p>
            <a:pPr marL="285750" indent="-285750"/>
            <a:endParaRPr lang="zh-CN" altLang="en-US"/>
          </a:p>
        </p:txBody>
      </p:sp>
      <p:sp>
        <p:nvSpPr>
          <p:cNvPr id="4" name="文本框 3"/>
          <p:cNvSpPr txBox="1"/>
          <p:nvPr/>
        </p:nvSpPr>
        <p:spPr>
          <a:xfrm>
            <a:off x="294640" y="3641725"/>
            <a:ext cx="8554720" cy="2306955"/>
          </a:xfrm>
          <a:prstGeom prst="rect">
            <a:avLst/>
          </a:prstGeom>
          <a:noFill/>
        </p:spPr>
        <p:txBody>
          <a:bodyPr wrap="square" rtlCol="0" anchor="t">
            <a:spAutoFit/>
          </a:bodyPr>
          <a:p>
            <a:pPr marL="285750" indent="0" fontAlgn="auto"/>
            <a:r>
              <a:rPr lang="zh-CN" altLang="en-US">
                <a:sym typeface="+mn-ea"/>
              </a:rPr>
              <a:t>We create a new image using L for the format, which means black-and-white pixels only, and create an instance of the ImageDraw class. This allows us to draw on this image using PIL. </a:t>
            </a:r>
            <a:endParaRPr lang="zh-CN" altLang="en-US">
              <a:sym typeface="+mn-ea"/>
            </a:endParaRPr>
          </a:p>
          <a:p>
            <a:pPr marL="285750" indent="-285750"/>
            <a:endParaRPr lang="zh-CN" altLang="en-US">
              <a:sym typeface="+mn-ea"/>
            </a:endParaRPr>
          </a:p>
          <a:p>
            <a:pPr marL="285750" indent="-285750"/>
            <a:r>
              <a:rPr lang="zh-CN" altLang="en-US">
                <a:sym typeface="+mn-ea"/>
              </a:rPr>
              <a:t>The code is as follows:</a:t>
            </a:r>
            <a:endParaRPr lang="zh-CN" altLang="en-US">
              <a:sym typeface="+mn-ea"/>
            </a:endParaRPr>
          </a:p>
          <a:p>
            <a:pPr marL="285750" indent="-285750"/>
            <a:endParaRPr lang="zh-CN" altLang="en-US"/>
          </a:p>
          <a:p>
            <a:pPr marL="742950" lvl="1" indent="-285750">
              <a:buFont typeface="Arial" panose="020B0604020202020204" pitchFamily="34" charset="0"/>
              <a:buChar char="•"/>
            </a:pPr>
            <a:r>
              <a:rPr lang="zh-CN" altLang="en-US" i="1">
                <a:sym typeface="+mn-ea"/>
              </a:rPr>
              <a:t>im = Image.new("L", size, "black")</a:t>
            </a:r>
            <a:endParaRPr lang="zh-CN" altLang="en-US" i="1"/>
          </a:p>
          <a:p>
            <a:pPr marL="742950" lvl="1" indent="-285750">
              <a:buFont typeface="Arial" panose="020B0604020202020204" pitchFamily="34" charset="0"/>
              <a:buChar char="•"/>
            </a:pPr>
            <a:r>
              <a:rPr lang="zh-CN" altLang="en-US" i="1">
                <a:sym typeface="+mn-ea"/>
              </a:rPr>
              <a:t>draw = ImageDraw.Draw(im)</a:t>
            </a:r>
            <a:endParaRPr lang="zh-CN" altLang="en-US"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63855" y="741680"/>
            <a:ext cx="7923530" cy="5374640"/>
          </a:xfrm>
          <a:prstGeom prst="rect">
            <a:avLst/>
          </a:prstGeom>
        </p:spPr>
      </p:pic>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
        <p:nvSpPr>
          <p:cNvPr id="4" name="文本框 3"/>
          <p:cNvSpPr txBox="1"/>
          <p:nvPr/>
        </p:nvSpPr>
        <p:spPr>
          <a:xfrm>
            <a:off x="600075" y="741680"/>
            <a:ext cx="6925945" cy="5631180"/>
          </a:xfrm>
          <a:prstGeom prst="rect">
            <a:avLst/>
          </a:prstGeom>
          <a:noFill/>
        </p:spPr>
        <p:txBody>
          <a:bodyPr wrap="square" rtlCol="0" anchor="t">
            <a:spAutoFit/>
          </a:bodyPr>
          <a:p>
            <a:r>
              <a:rPr lang="zh-CN" altLang="en-US" sz="2000"/>
              <a:t>This will do two things. First, it will create an IPython Notebook instance that will run in the command prompt you just used. </a:t>
            </a:r>
            <a:endParaRPr lang="zh-CN" altLang="en-US" sz="2000"/>
          </a:p>
          <a:p>
            <a:endParaRPr lang="zh-CN" altLang="en-US" sz="2000"/>
          </a:p>
          <a:p>
            <a:r>
              <a:rPr lang="zh-CN" altLang="en-US" sz="2000"/>
              <a:t>Second, it will launch your web browser and connect to this instance, allowing you to create a new notebook. </a:t>
            </a:r>
            <a:endParaRPr lang="zh-CN" altLang="en-US" sz="2000"/>
          </a:p>
          <a:p>
            <a:endParaRPr lang="zh-CN" altLang="en-US" sz="2000"/>
          </a:p>
          <a:p>
            <a:r>
              <a:rPr lang="zh-CN" altLang="en-US" sz="2000"/>
              <a:t>It will look something similar to the following screenshot (where home/bob will be replaced by your current working directory):</a:t>
            </a:r>
            <a:endParaRPr lang="zh-CN" altLang="en-US" sz="2000"/>
          </a:p>
          <a:p>
            <a:endParaRPr lang="zh-CN" altLang="en-US" sz="2000"/>
          </a:p>
          <a:p>
            <a:r>
              <a:rPr lang="zh-CN" altLang="en-US" sz="2000"/>
              <a:t>To stop the IPython Notebook from running, open the command prompt that has the instance running (the one you used earlier to run the IPython command).</a:t>
            </a:r>
            <a:endParaRPr lang="zh-CN" altLang="en-US" sz="2000"/>
          </a:p>
          <a:p>
            <a:endParaRPr lang="zh-CN" altLang="en-US" sz="2000"/>
          </a:p>
          <a:p>
            <a:r>
              <a:rPr lang="zh-CN" altLang="en-US" sz="2000"/>
              <a:t>Then, press Ctrl + C and you will be prompted Shutdown this notebook server (y/[n])?. Type y and press Enter and the IPython Notebook will shutdown.</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2620" y="651510"/>
            <a:ext cx="6422390" cy="645160"/>
          </a:xfrm>
          <a:prstGeom prst="rect">
            <a:avLst/>
          </a:prstGeom>
          <a:noFill/>
        </p:spPr>
        <p:txBody>
          <a:bodyPr wrap="square" rtlCol="0" anchor="t">
            <a:spAutoFit/>
          </a:bodyPr>
          <a:p>
            <a:r>
              <a:rPr lang="zh-CN" altLang="en-US"/>
              <a:t>Next we set the font of the CAPTCHA we will use.（http://openfontlibrary.org/en/font/bretan.）</a:t>
            </a:r>
            <a:endParaRPr lang="zh-CN" altLang="en-US"/>
          </a:p>
        </p:txBody>
      </p:sp>
      <p:sp>
        <p:nvSpPr>
          <p:cNvPr id="4" name="文本框 3"/>
          <p:cNvSpPr txBox="1"/>
          <p:nvPr/>
        </p:nvSpPr>
        <p:spPr>
          <a:xfrm>
            <a:off x="1445895" y="1374140"/>
            <a:ext cx="690943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font = ImageFont.truetype("Coval.otf", 22)</a:t>
            </a:r>
            <a:endParaRPr lang="zh-CN" altLang="en-US" i="1"/>
          </a:p>
          <a:p>
            <a:pPr marL="285750" indent="-285750">
              <a:buFont typeface="Arial" panose="020B0604020202020204" pitchFamily="34" charset="0"/>
              <a:buChar char="•"/>
            </a:pPr>
            <a:r>
              <a:rPr lang="zh-CN" altLang="en-US" i="1"/>
              <a:t>draw.text((2, 2), text, fill=1, font=font)</a:t>
            </a:r>
            <a:endParaRPr lang="zh-CN" altLang="en-US" i="1"/>
          </a:p>
        </p:txBody>
      </p:sp>
      <p:sp>
        <p:nvSpPr>
          <p:cNvPr id="5" name="文本框 4"/>
          <p:cNvSpPr txBox="1"/>
          <p:nvPr/>
        </p:nvSpPr>
        <p:spPr>
          <a:xfrm>
            <a:off x="642620" y="2265045"/>
            <a:ext cx="7712075" cy="3138170"/>
          </a:xfrm>
          <a:prstGeom prst="rect">
            <a:avLst/>
          </a:prstGeom>
          <a:noFill/>
        </p:spPr>
        <p:txBody>
          <a:bodyPr wrap="square" rtlCol="0" anchor="t">
            <a:spAutoFit/>
          </a:bodyPr>
          <a:p>
            <a:r>
              <a:rPr lang="zh-CN" altLang="en-US"/>
              <a:t>We convert the PIL image to a NumPy array, which allows us to use scikit-image to perform a shear on it. The scikit-image library tends to use NumPy arrays for most of its computation. The code is as follows:</a:t>
            </a:r>
            <a:endParaRPr lang="zh-CN" altLang="en-US"/>
          </a:p>
          <a:p>
            <a:endParaRPr lang="zh-CN" altLang="en-US"/>
          </a:p>
          <a:p>
            <a:pPr marL="1200150" lvl="2" indent="-285750">
              <a:buFont typeface="Arial" panose="020B0604020202020204" pitchFamily="34" charset="0"/>
              <a:buChar char="•"/>
            </a:pPr>
            <a:r>
              <a:rPr lang="zh-CN" altLang="en-US" i="1"/>
              <a:t>image = np.array(im)</a:t>
            </a:r>
            <a:endParaRPr lang="zh-CN" altLang="en-US" i="1"/>
          </a:p>
          <a:p>
            <a:pPr marL="1200150" lvl="2" indent="-285750">
              <a:buFont typeface="Arial" panose="020B0604020202020204" pitchFamily="34" charset="0"/>
              <a:buChar char="•"/>
            </a:pPr>
            <a:endParaRPr lang="zh-CN" altLang="en-US" i="1"/>
          </a:p>
          <a:p>
            <a:r>
              <a:rPr lang="zh-CN" altLang="en-US"/>
              <a:t>We then apply the shear transform and return the image:</a:t>
            </a:r>
            <a:endParaRPr lang="zh-CN" altLang="en-US"/>
          </a:p>
          <a:p>
            <a:endParaRPr lang="zh-CN" altLang="en-US"/>
          </a:p>
          <a:p>
            <a:pPr marL="1200150" lvl="2" indent="-285750">
              <a:buFont typeface="Arial" panose="020B0604020202020204" pitchFamily="34" charset="0"/>
              <a:buChar char="•"/>
            </a:pPr>
            <a:r>
              <a:rPr lang="zh-CN" altLang="en-US" i="1"/>
              <a:t>affine_tf = tf.AffineTransform(shear=shear)</a:t>
            </a:r>
            <a:endParaRPr lang="zh-CN" altLang="en-US" i="1"/>
          </a:p>
          <a:p>
            <a:pPr marL="1200150" lvl="2" indent="-285750">
              <a:buFont typeface="Arial" panose="020B0604020202020204" pitchFamily="34" charset="0"/>
              <a:buChar char="•"/>
            </a:pPr>
            <a:r>
              <a:rPr lang="zh-CN" altLang="en-US" i="1"/>
              <a:t>image = tf.warp(image, affine_tf)</a:t>
            </a:r>
            <a:endParaRPr lang="zh-CN" altLang="en-US" i="1"/>
          </a:p>
          <a:p>
            <a:pPr marL="1200150" lvl="2" indent="-285750">
              <a:buFont typeface="Arial" panose="020B0604020202020204" pitchFamily="34" charset="0"/>
              <a:buChar char="•"/>
            </a:pPr>
            <a:r>
              <a:rPr lang="zh-CN" altLang="en-US" i="1"/>
              <a:t>return image / image.max()</a:t>
            </a:r>
            <a:endParaRPr lang="zh-CN" altLang="en-US" i="1"/>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96900" y="675640"/>
            <a:ext cx="7950200" cy="1476375"/>
          </a:xfrm>
          <a:prstGeom prst="rect">
            <a:avLst/>
          </a:prstGeom>
          <a:noFill/>
        </p:spPr>
        <p:txBody>
          <a:bodyPr wrap="square" rtlCol="0" anchor="t">
            <a:spAutoFit/>
          </a:bodyPr>
          <a:p>
            <a:r>
              <a:rPr lang="zh-CN" altLang="en-US"/>
              <a:t>From here, we can now generate images quite easily and use pyplot to display them. First, we use our inline display for the matplotlib graphs and import pyplot.</a:t>
            </a:r>
            <a:endParaRPr lang="zh-CN" altLang="en-US"/>
          </a:p>
          <a:p>
            <a:endParaRPr lang="zh-CN" altLang="en-US"/>
          </a:p>
          <a:p>
            <a:r>
              <a:rPr lang="zh-CN" altLang="en-US"/>
              <a:t>The code is as follows:</a:t>
            </a:r>
            <a:endParaRPr lang="zh-CN" altLang="en-US"/>
          </a:p>
        </p:txBody>
      </p:sp>
      <p:sp>
        <p:nvSpPr>
          <p:cNvPr id="4" name="文本框 3"/>
          <p:cNvSpPr txBox="1"/>
          <p:nvPr/>
        </p:nvSpPr>
        <p:spPr>
          <a:xfrm>
            <a:off x="1399540" y="2348865"/>
            <a:ext cx="714756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%matplotlib inline</a:t>
            </a:r>
            <a:endParaRPr lang="zh-CN" altLang="en-US" i="1"/>
          </a:p>
          <a:p>
            <a:pPr marL="285750" indent="-285750">
              <a:buFont typeface="Arial" panose="020B0604020202020204" pitchFamily="34" charset="0"/>
              <a:buChar char="•"/>
            </a:pPr>
            <a:r>
              <a:rPr lang="zh-CN" altLang="en-US" i="1"/>
              <a:t>from matplotlib import pyplot as plt</a:t>
            </a:r>
            <a:endParaRPr lang="zh-CN" altLang="en-US" i="1"/>
          </a:p>
        </p:txBody>
      </p:sp>
      <p:sp>
        <p:nvSpPr>
          <p:cNvPr id="5" name="文本框 4"/>
          <p:cNvSpPr txBox="1"/>
          <p:nvPr/>
        </p:nvSpPr>
        <p:spPr>
          <a:xfrm>
            <a:off x="596900" y="3814445"/>
            <a:ext cx="7950835" cy="2030095"/>
          </a:xfrm>
          <a:prstGeom prst="rect">
            <a:avLst/>
          </a:prstGeom>
          <a:noFill/>
        </p:spPr>
        <p:txBody>
          <a:bodyPr wrap="square" rtlCol="0" anchor="t">
            <a:spAutoFit/>
          </a:bodyPr>
          <a:p>
            <a:r>
              <a:rPr lang="zh-CN" altLang="en-US"/>
              <a:t>Then we create our first CAPTCHA and show it:</a:t>
            </a:r>
            <a:endParaRPr lang="zh-CN" altLang="en-US"/>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r>
              <a:rPr lang="zh-CN" altLang="en-US" i="1"/>
              <a:t>image = create_captcha("GENE", shear=0.5)</a:t>
            </a:r>
            <a:endParaRPr lang="zh-CN" altLang="en-US" i="1"/>
          </a:p>
          <a:p>
            <a:pPr marL="285750" indent="-285750">
              <a:buFont typeface="Arial" panose="020B0604020202020204" pitchFamily="34" charset="0"/>
              <a:buChar char="•"/>
            </a:pPr>
            <a:r>
              <a:rPr lang="zh-CN" altLang="en-US" i="1"/>
              <a:t>plt.imshow(image, cmap='Greys')</a:t>
            </a:r>
            <a:endParaRPr lang="zh-CN" altLang="en-US" i="1"/>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endParaRPr lang="zh-CN" altLang="en-US" i="1"/>
          </a:p>
          <a:p>
            <a:r>
              <a:rPr lang="zh-CN" altLang="en-US"/>
              <a:t>The result is the image shown at the start of this section: our CAPTCHA.</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3880" y="645160"/>
            <a:ext cx="8265795" cy="521970"/>
          </a:xfrm>
          <a:prstGeom prst="rect">
            <a:avLst/>
          </a:prstGeom>
          <a:noFill/>
        </p:spPr>
        <p:txBody>
          <a:bodyPr wrap="square" rtlCol="0" anchor="t">
            <a:spAutoFit/>
          </a:bodyPr>
          <a:p>
            <a:r>
              <a:rPr lang="zh-CN" altLang="en-US" sz="2800" b="1"/>
              <a:t>Splitting the image into individual letters</a:t>
            </a:r>
            <a:endParaRPr lang="zh-CN" altLang="en-US" sz="2800" b="1"/>
          </a:p>
        </p:txBody>
      </p:sp>
      <p:sp>
        <p:nvSpPr>
          <p:cNvPr id="4" name="文本框 3"/>
          <p:cNvSpPr txBox="1"/>
          <p:nvPr/>
        </p:nvSpPr>
        <p:spPr>
          <a:xfrm>
            <a:off x="563880" y="1511300"/>
            <a:ext cx="8002270" cy="922020"/>
          </a:xfrm>
          <a:prstGeom prst="rect">
            <a:avLst/>
          </a:prstGeom>
          <a:noFill/>
        </p:spPr>
        <p:txBody>
          <a:bodyPr wrap="square" rtlCol="0" anchor="t">
            <a:spAutoFit/>
          </a:bodyPr>
          <a:p>
            <a:r>
              <a:rPr lang="zh-CN" altLang="en-US"/>
              <a:t>Our CAPTCHAs are words. Instead of building a classifier that can identify the thousands and thousands of possible words, we will break the problem down into a smaller problem: </a:t>
            </a:r>
            <a:r>
              <a:rPr lang="zh-CN" altLang="en-US" b="1"/>
              <a:t>predicting letters.</a:t>
            </a:r>
            <a:endParaRPr lang="zh-CN" altLang="en-US" b="1"/>
          </a:p>
        </p:txBody>
      </p:sp>
      <p:sp>
        <p:nvSpPr>
          <p:cNvPr id="5" name="文本框 4"/>
          <p:cNvSpPr txBox="1"/>
          <p:nvPr/>
        </p:nvSpPr>
        <p:spPr>
          <a:xfrm>
            <a:off x="563880" y="2714625"/>
            <a:ext cx="8265795" cy="2584450"/>
          </a:xfrm>
          <a:prstGeom prst="rect">
            <a:avLst/>
          </a:prstGeom>
          <a:noFill/>
        </p:spPr>
        <p:txBody>
          <a:bodyPr wrap="square" rtlCol="0" anchor="t">
            <a:spAutoFit/>
          </a:bodyPr>
          <a:p>
            <a:r>
              <a:rPr lang="zh-CN" altLang="en-US"/>
              <a:t>First we import the label and regionprops functions, which we will use in</a:t>
            </a:r>
            <a:endParaRPr lang="zh-CN" altLang="en-US"/>
          </a:p>
          <a:p>
            <a:r>
              <a:rPr lang="zh-CN" altLang="en-US"/>
              <a:t>this function:</a:t>
            </a:r>
            <a:endParaRPr lang="zh-CN" altLang="en-US"/>
          </a:p>
          <a:p>
            <a:endParaRPr lang="zh-CN" altLang="en-US"/>
          </a:p>
          <a:p>
            <a:pPr marL="1200150" lvl="2" indent="-285750">
              <a:buFont typeface="Arial" panose="020B0604020202020204" pitchFamily="34" charset="0"/>
              <a:buChar char="•"/>
            </a:pPr>
            <a:r>
              <a:rPr lang="zh-CN" altLang="en-US" i="1"/>
              <a:t>from skimage.measure import label, regionprops</a:t>
            </a:r>
            <a:endParaRPr lang="zh-CN" altLang="en-US" i="1"/>
          </a:p>
          <a:p>
            <a:pPr marL="1200150" lvl="2" indent="-285750">
              <a:buFont typeface="Arial" panose="020B0604020202020204" pitchFamily="34" charset="0"/>
              <a:buChar char="•"/>
            </a:pPr>
            <a:endParaRPr lang="zh-CN" altLang="en-US" i="1"/>
          </a:p>
          <a:p>
            <a:r>
              <a:rPr lang="zh-CN" altLang="en-US"/>
              <a:t>Our function will take an image, and return a list of subimages, where each</a:t>
            </a:r>
            <a:endParaRPr lang="zh-CN" altLang="en-US"/>
          </a:p>
          <a:p>
            <a:r>
              <a:rPr lang="zh-CN" altLang="en-US"/>
              <a:t>sub-image is a letter from the original word in the image:</a:t>
            </a:r>
            <a:endParaRPr lang="zh-CN" altLang="en-US"/>
          </a:p>
          <a:p>
            <a:pPr marL="1200150" lvl="2" indent="-285750">
              <a:buFont typeface="Arial" panose="020B0604020202020204" pitchFamily="34" charset="0"/>
              <a:buChar char="•"/>
            </a:pPr>
            <a:endParaRPr lang="zh-CN" altLang="en-US" i="1"/>
          </a:p>
          <a:p>
            <a:pPr marL="1200150" lvl="2" indent="-285750">
              <a:buFont typeface="Arial" panose="020B0604020202020204" pitchFamily="34" charset="0"/>
              <a:buChar char="•"/>
            </a:pPr>
            <a:r>
              <a:rPr lang="zh-CN" altLang="en-US" i="1"/>
              <a:t>def segment_image(image):</a:t>
            </a:r>
            <a:endParaRPr lang="zh-CN" altLang="en-US" i="1"/>
          </a:p>
        </p:txBody>
      </p:sp>
      <p:sp>
        <p:nvSpPr>
          <p:cNvPr id="6" name="文本框 5"/>
          <p:cNvSpPr txBox="1"/>
          <p:nvPr/>
        </p:nvSpPr>
        <p:spPr>
          <a:xfrm>
            <a:off x="563880" y="5299075"/>
            <a:ext cx="8002270" cy="1198880"/>
          </a:xfrm>
          <a:prstGeom prst="rect">
            <a:avLst/>
          </a:prstGeom>
          <a:noFill/>
        </p:spPr>
        <p:txBody>
          <a:bodyPr wrap="square" rtlCol="0" anchor="t">
            <a:spAutoFit/>
          </a:bodyPr>
          <a:p>
            <a:r>
              <a:rPr lang="zh-CN" altLang="en-US"/>
              <a:t>The first thing we need to do is to detect where each letter is. </a:t>
            </a:r>
            <a:endParaRPr lang="zh-CN" altLang="en-US"/>
          </a:p>
          <a:p>
            <a:endParaRPr lang="zh-CN" altLang="en-US"/>
          </a:p>
          <a:p>
            <a:r>
              <a:rPr lang="zh-CN" altLang="en-US"/>
              <a:t>To do this, we willuse the label function in scikit-image, which finds connected sets of pixels that have the same value.</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1180" y="631825"/>
            <a:ext cx="776541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labeled_image = label(image &gt; 0)</a:t>
            </a:r>
            <a:endParaRPr lang="zh-CN" altLang="en-US" i="1"/>
          </a:p>
        </p:txBody>
      </p:sp>
      <p:sp>
        <p:nvSpPr>
          <p:cNvPr id="4" name="文本框 3"/>
          <p:cNvSpPr txBox="1"/>
          <p:nvPr/>
        </p:nvSpPr>
        <p:spPr>
          <a:xfrm>
            <a:off x="1050925" y="121793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subimages = []</a:t>
            </a:r>
            <a:endParaRPr lang="zh-CN" altLang="en-US" i="1"/>
          </a:p>
        </p:txBody>
      </p:sp>
      <p:sp>
        <p:nvSpPr>
          <p:cNvPr id="5" name="文本框 4"/>
          <p:cNvSpPr txBox="1"/>
          <p:nvPr/>
        </p:nvSpPr>
        <p:spPr>
          <a:xfrm>
            <a:off x="551180" y="1896745"/>
            <a:ext cx="7765415" cy="1476375"/>
          </a:xfrm>
          <a:prstGeom prst="rect">
            <a:avLst/>
          </a:prstGeom>
          <a:noFill/>
        </p:spPr>
        <p:txBody>
          <a:bodyPr wrap="square" rtlCol="0" anchor="t">
            <a:spAutoFit/>
          </a:bodyPr>
          <a:p>
            <a:r>
              <a:rPr lang="zh-CN" altLang="en-US"/>
              <a:t>The scikit-image library also contains a function for extracting information about these regions: regionprops. We can iterate over these regions and work on each individually:</a:t>
            </a:r>
            <a:endParaRPr lang="zh-CN" altLang="en-US"/>
          </a:p>
          <a:p>
            <a:endParaRPr lang="zh-CN" altLang="en-US"/>
          </a:p>
          <a:p>
            <a:pPr marL="742950" lvl="1" indent="-285750">
              <a:buFont typeface="Arial" panose="020B0604020202020204" pitchFamily="34" charset="0"/>
              <a:buChar char="•"/>
            </a:pPr>
            <a:r>
              <a:rPr lang="zh-CN" altLang="en-US" i="1"/>
              <a:t>for region in regionprops(labeled_image):</a:t>
            </a:r>
            <a:endParaRPr lang="zh-CN" altLang="en-US" i="1"/>
          </a:p>
        </p:txBody>
      </p:sp>
      <p:sp>
        <p:nvSpPr>
          <p:cNvPr id="6" name="文本框 5"/>
          <p:cNvSpPr txBox="1"/>
          <p:nvPr/>
        </p:nvSpPr>
        <p:spPr>
          <a:xfrm>
            <a:off x="1656715" y="3373120"/>
            <a:ext cx="6080125" cy="368300"/>
          </a:xfrm>
          <a:prstGeom prst="rect">
            <a:avLst/>
          </a:prstGeom>
          <a:noFill/>
        </p:spPr>
        <p:txBody>
          <a:bodyPr wrap="square" rtlCol="0" anchor="t">
            <a:spAutoFit/>
          </a:bodyPr>
          <a:p>
            <a:r>
              <a:rPr lang="zh-CN" altLang="en-US"/>
              <a:t>start_x, start_y, end_x, end_y = region.bbox</a:t>
            </a:r>
            <a:endParaRPr lang="zh-CN" altLang="en-US"/>
          </a:p>
        </p:txBody>
      </p:sp>
      <p:sp>
        <p:nvSpPr>
          <p:cNvPr id="7" name="文本框 6"/>
          <p:cNvSpPr txBox="1"/>
          <p:nvPr/>
        </p:nvSpPr>
        <p:spPr>
          <a:xfrm>
            <a:off x="1656715" y="3741420"/>
            <a:ext cx="7383780" cy="368300"/>
          </a:xfrm>
          <a:prstGeom prst="rect">
            <a:avLst/>
          </a:prstGeom>
          <a:noFill/>
        </p:spPr>
        <p:txBody>
          <a:bodyPr wrap="square" rtlCol="0" anchor="t">
            <a:spAutoFit/>
          </a:bodyPr>
          <a:p>
            <a:r>
              <a:rPr lang="zh-CN" altLang="en-US"/>
              <a:t>subimages.append(image[start_x:end_x,start_y:end_y])</a:t>
            </a:r>
            <a:endParaRPr lang="zh-CN" altLang="en-US"/>
          </a:p>
        </p:txBody>
      </p:sp>
      <p:sp>
        <p:nvSpPr>
          <p:cNvPr id="8" name="文本框 7"/>
          <p:cNvSpPr txBox="1"/>
          <p:nvPr/>
        </p:nvSpPr>
        <p:spPr>
          <a:xfrm>
            <a:off x="1024890" y="4109720"/>
            <a:ext cx="726567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i="1"/>
              <a:t>if len(subimages) == 0:</a:t>
            </a:r>
            <a:endParaRPr lang="zh-CN" altLang="en-US" i="1"/>
          </a:p>
          <a:p>
            <a:pPr indent="0">
              <a:buFont typeface="Arial" panose="020B0604020202020204" pitchFamily="34" charset="0"/>
              <a:buNone/>
            </a:pPr>
            <a:r>
              <a:rPr lang="zh-CN" altLang="en-US" i="1"/>
              <a:t>          return [image,]</a:t>
            </a:r>
            <a:endParaRPr lang="zh-CN" altLang="en-US" i="1"/>
          </a:p>
          <a:p>
            <a:pPr marL="285750" indent="-285750">
              <a:buFont typeface="Arial" panose="020B0604020202020204" pitchFamily="34" charset="0"/>
              <a:buChar char="•"/>
            </a:pPr>
            <a:r>
              <a:rPr lang="zh-CN" altLang="en-US" i="1"/>
              <a:t>return subimages</a:t>
            </a:r>
            <a:endParaRPr lang="zh-CN" altLang="en-US" i="1"/>
          </a:p>
        </p:txBody>
      </p:sp>
      <p:sp>
        <p:nvSpPr>
          <p:cNvPr id="9" name="文本框 8"/>
          <p:cNvSpPr txBox="1"/>
          <p:nvPr/>
        </p:nvSpPr>
        <p:spPr>
          <a:xfrm>
            <a:off x="551180" y="5260340"/>
            <a:ext cx="7765415" cy="1198880"/>
          </a:xfrm>
          <a:prstGeom prst="rect">
            <a:avLst/>
          </a:prstGeom>
          <a:noFill/>
        </p:spPr>
        <p:txBody>
          <a:bodyPr wrap="square" rtlCol="0" anchor="t">
            <a:spAutoFit/>
          </a:bodyPr>
          <a:p>
            <a:r>
              <a:rPr lang="zh-CN" altLang="en-US"/>
              <a:t>We can then get the sub-images from the example CAPTCHA using this function:</a:t>
            </a:r>
            <a:endParaRPr lang="zh-CN" altLang="en-US"/>
          </a:p>
          <a:p>
            <a:endParaRPr lang="zh-CN" altLang="en-US"/>
          </a:p>
          <a:p>
            <a:pPr marL="742950" lvl="1" indent="-285750">
              <a:buFont typeface="Arial" panose="020B0604020202020204" pitchFamily="34" charset="0"/>
              <a:buChar char="•"/>
            </a:pPr>
            <a:r>
              <a:rPr lang="zh-CN" altLang="en-US" i="1"/>
              <a:t>subimages = segment_image(image)</a:t>
            </a:r>
            <a:endParaRPr lang="zh-CN" altLang="en-US" i="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79730" y="596265"/>
            <a:ext cx="8041640" cy="2030095"/>
          </a:xfrm>
          <a:prstGeom prst="rect">
            <a:avLst/>
          </a:prstGeom>
          <a:noFill/>
        </p:spPr>
        <p:txBody>
          <a:bodyPr wrap="square" rtlCol="0" anchor="t">
            <a:spAutoFit/>
          </a:bodyPr>
          <a:p>
            <a:r>
              <a:rPr lang="zh-CN" altLang="en-US"/>
              <a:t>We can also view each of these sub-images:</a:t>
            </a:r>
            <a:endParaRPr lang="zh-CN" altLang="en-US"/>
          </a:p>
          <a:p>
            <a:endParaRPr lang="zh-CN" altLang="en-US"/>
          </a:p>
          <a:p>
            <a:pPr marL="742950" lvl="1" indent="-285750">
              <a:buFont typeface="Arial" panose="020B0604020202020204" pitchFamily="34" charset="0"/>
              <a:buChar char="•"/>
            </a:pPr>
            <a:r>
              <a:rPr lang="zh-CN" altLang="en-US" i="1"/>
              <a:t>f, axes = plt.subplots(1, len(subimages), figsize=(10, 3))</a:t>
            </a:r>
            <a:endParaRPr lang="zh-CN" altLang="en-US" i="1"/>
          </a:p>
          <a:p>
            <a:pPr marL="742950" lvl="1" indent="-285750">
              <a:buFont typeface="Arial" panose="020B0604020202020204" pitchFamily="34" charset="0"/>
              <a:buChar char="•"/>
            </a:pPr>
            <a:r>
              <a:rPr lang="zh-CN" altLang="en-US" i="1"/>
              <a:t>for i in range(len(subimages)):</a:t>
            </a:r>
            <a:endParaRPr lang="zh-CN" altLang="en-US" i="1"/>
          </a:p>
          <a:p>
            <a:pPr marL="742950" lvl="1" indent="-285750">
              <a:buFont typeface="Arial" panose="020B0604020202020204" pitchFamily="34" charset="0"/>
              <a:buChar char="•"/>
            </a:pPr>
            <a:r>
              <a:rPr lang="zh-CN" altLang="en-US" i="1"/>
              <a:t>axes[i].imshow(subimages[i], cmap="gray")</a:t>
            </a:r>
            <a:endParaRPr lang="zh-CN" altLang="en-US" i="1"/>
          </a:p>
          <a:p>
            <a:pPr marL="742950" lvl="1" indent="-285750">
              <a:buFont typeface="Arial" panose="020B0604020202020204" pitchFamily="34" charset="0"/>
              <a:buChar char="•"/>
            </a:pPr>
            <a:endParaRPr lang="zh-CN" altLang="en-US" i="1"/>
          </a:p>
          <a:p>
            <a:r>
              <a:rPr lang="zh-CN" altLang="en-US"/>
              <a:t>The result will look something like this:</a:t>
            </a:r>
            <a:endParaRPr lang="zh-CN" altLang="en-US"/>
          </a:p>
        </p:txBody>
      </p:sp>
      <p:pic>
        <p:nvPicPr>
          <p:cNvPr id="5" name="图片 4"/>
          <p:cNvPicPr>
            <a:picLocks noChangeAspect="1"/>
          </p:cNvPicPr>
          <p:nvPr/>
        </p:nvPicPr>
        <p:blipFill>
          <a:blip r:embed="rId1"/>
          <a:stretch>
            <a:fillRect/>
          </a:stretch>
        </p:blipFill>
        <p:spPr>
          <a:xfrm>
            <a:off x="1638300" y="2865120"/>
            <a:ext cx="5867400" cy="1443990"/>
          </a:xfrm>
          <a:prstGeom prst="rect">
            <a:avLst/>
          </a:prstGeom>
        </p:spPr>
      </p:pic>
      <p:sp>
        <p:nvSpPr>
          <p:cNvPr id="6" name="文本框 5"/>
          <p:cNvSpPr txBox="1"/>
          <p:nvPr/>
        </p:nvSpPr>
        <p:spPr>
          <a:xfrm>
            <a:off x="379730" y="4730115"/>
            <a:ext cx="8041640" cy="645160"/>
          </a:xfrm>
          <a:prstGeom prst="rect">
            <a:avLst/>
          </a:prstGeom>
          <a:noFill/>
        </p:spPr>
        <p:txBody>
          <a:bodyPr wrap="square" rtlCol="0" anchor="t">
            <a:spAutoFit/>
          </a:bodyPr>
          <a:p>
            <a:r>
              <a:rPr lang="zh-CN" altLang="en-US"/>
              <a:t>As you can see, our image segmentation does a reasonable job, but the results are still quite messy, with bits of previous letters showing.</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5145" y="631825"/>
            <a:ext cx="6304280" cy="521970"/>
          </a:xfrm>
          <a:prstGeom prst="rect">
            <a:avLst/>
          </a:prstGeom>
          <a:noFill/>
        </p:spPr>
        <p:txBody>
          <a:bodyPr wrap="square" rtlCol="0" anchor="t">
            <a:spAutoFit/>
          </a:bodyPr>
          <a:p>
            <a:r>
              <a:rPr lang="zh-CN" altLang="en-US" sz="2800" b="1"/>
              <a:t>Creating a training dataset</a:t>
            </a:r>
            <a:endParaRPr lang="zh-CN" altLang="en-US" sz="2800" b="1"/>
          </a:p>
        </p:txBody>
      </p:sp>
      <p:sp>
        <p:nvSpPr>
          <p:cNvPr id="4" name="文本框 3"/>
          <p:cNvSpPr txBox="1"/>
          <p:nvPr/>
        </p:nvSpPr>
        <p:spPr>
          <a:xfrm>
            <a:off x="1077595" y="1504315"/>
            <a:ext cx="7160260" cy="175323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i="1"/>
              <a:t>from sklearn.utils import check_random_state</a:t>
            </a:r>
            <a:endParaRPr lang="zh-CN" altLang="en-US" i="1"/>
          </a:p>
          <a:p>
            <a:pPr marL="285750" indent="-285750">
              <a:lnSpc>
                <a:spcPct val="150000"/>
              </a:lnSpc>
              <a:buFont typeface="Arial" panose="020B0604020202020204" pitchFamily="34" charset="0"/>
              <a:buChar char="•"/>
            </a:pPr>
            <a:r>
              <a:rPr lang="zh-CN" altLang="en-US" i="1"/>
              <a:t>random_state = check_random_state(14)</a:t>
            </a:r>
            <a:endParaRPr lang="zh-CN" altLang="en-US" i="1"/>
          </a:p>
          <a:p>
            <a:pPr marL="285750" indent="-285750">
              <a:lnSpc>
                <a:spcPct val="150000"/>
              </a:lnSpc>
              <a:buFont typeface="Arial" panose="020B0604020202020204" pitchFamily="34" charset="0"/>
              <a:buChar char="•"/>
            </a:pPr>
            <a:r>
              <a:rPr lang="zh-CN" altLang="en-US" i="1"/>
              <a:t>letters = list("ABCDEFGHIJKLMNOPQRSTUVWXYZ")</a:t>
            </a:r>
            <a:endParaRPr lang="zh-CN" altLang="en-US" i="1"/>
          </a:p>
          <a:p>
            <a:pPr marL="285750" indent="-285750">
              <a:lnSpc>
                <a:spcPct val="150000"/>
              </a:lnSpc>
              <a:buFont typeface="Arial" panose="020B0604020202020204" pitchFamily="34" charset="0"/>
              <a:buChar char="•"/>
            </a:pPr>
            <a:r>
              <a:rPr lang="zh-CN" altLang="en-US" i="1"/>
              <a:t>shear_values = np.arange(0, 0.5, 0.05)</a:t>
            </a:r>
            <a:endParaRPr lang="zh-CN" altLang="en-US" i="1"/>
          </a:p>
        </p:txBody>
      </p:sp>
      <p:sp>
        <p:nvSpPr>
          <p:cNvPr id="5" name="文本框 4"/>
          <p:cNvSpPr txBox="1"/>
          <p:nvPr/>
        </p:nvSpPr>
        <p:spPr>
          <a:xfrm>
            <a:off x="525145" y="3545205"/>
            <a:ext cx="7712075" cy="1476375"/>
          </a:xfrm>
          <a:prstGeom prst="rect">
            <a:avLst/>
          </a:prstGeom>
          <a:noFill/>
        </p:spPr>
        <p:txBody>
          <a:bodyPr wrap="square" rtlCol="0" anchor="t">
            <a:spAutoFit/>
          </a:bodyPr>
          <a:p>
            <a:r>
              <a:rPr lang="zh-CN" altLang="en-US"/>
              <a:t>We then create a function (for generating a single sample in our training dataset) that randomly selects a letter and a shear value from the available options.</a:t>
            </a:r>
            <a:endParaRPr lang="zh-CN" altLang="en-US"/>
          </a:p>
          <a:p>
            <a:endParaRPr lang="zh-CN" altLang="en-US"/>
          </a:p>
          <a:p>
            <a:r>
              <a:rPr lang="zh-CN" altLang="en-US"/>
              <a:t>The code is as follows:</a:t>
            </a:r>
            <a:endParaRPr lang="zh-CN" altLang="en-US"/>
          </a:p>
        </p:txBody>
      </p:sp>
      <p:sp>
        <p:nvSpPr>
          <p:cNvPr id="6" name="文本框 5"/>
          <p:cNvSpPr txBox="1"/>
          <p:nvPr/>
        </p:nvSpPr>
        <p:spPr>
          <a:xfrm>
            <a:off x="1077595" y="5209540"/>
            <a:ext cx="768604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def generate_sample(random_state=None):</a:t>
            </a:r>
            <a:endParaRPr lang="zh-CN" altLang="en-US" i="1"/>
          </a:p>
          <a:p>
            <a:pPr indent="0">
              <a:buFont typeface="Arial" panose="020B0604020202020204" pitchFamily="34" charset="0"/>
              <a:buNone/>
            </a:pPr>
            <a:r>
              <a:rPr lang="en-US" altLang="zh-CN" i="1"/>
              <a:t>	</a:t>
            </a:r>
            <a:r>
              <a:rPr lang="zh-CN" altLang="en-US" i="1"/>
              <a:t>random_state = check_random_state(random_state)</a:t>
            </a:r>
            <a:endParaRPr lang="zh-CN" altLang="en-US" i="1"/>
          </a:p>
          <a:p>
            <a:pPr indent="0">
              <a:buFont typeface="Arial" panose="020B0604020202020204" pitchFamily="34" charset="0"/>
              <a:buNone/>
            </a:pPr>
            <a:r>
              <a:rPr lang="en-US" altLang="zh-CN" i="1"/>
              <a:t>	</a:t>
            </a:r>
            <a:r>
              <a:rPr lang="zh-CN" altLang="en-US" i="1"/>
              <a:t>letter = random_state.choice(letters)</a:t>
            </a:r>
            <a:endParaRPr lang="zh-CN" altLang="en-US" i="1"/>
          </a:p>
          <a:p>
            <a:pPr indent="0">
              <a:buFont typeface="Arial" panose="020B0604020202020204" pitchFamily="34" charset="0"/>
              <a:buNone/>
            </a:pPr>
            <a:r>
              <a:rPr lang="en-US" altLang="zh-CN" i="1"/>
              <a:t>	</a:t>
            </a:r>
            <a:r>
              <a:rPr lang="zh-CN" altLang="en-US" i="1"/>
              <a:t>shear = random_state.choice(shear_values)</a:t>
            </a:r>
            <a:endParaRPr lang="zh-CN" altLang="en-US" i="1"/>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9100" y="702310"/>
            <a:ext cx="8134350" cy="1198880"/>
          </a:xfrm>
          <a:prstGeom prst="rect">
            <a:avLst/>
          </a:prstGeom>
          <a:noFill/>
        </p:spPr>
        <p:txBody>
          <a:bodyPr wrap="square" rtlCol="0" anchor="t">
            <a:spAutoFit/>
          </a:bodyPr>
          <a:p>
            <a:r>
              <a:rPr lang="zh-CN" altLang="en-US"/>
              <a:t>We then return the image of the letter, along with the target value representing the letter in the image. Our classes will be 0 for A, 1 for B, 2 for C, and so on. </a:t>
            </a:r>
            <a:endParaRPr lang="zh-CN" altLang="en-US"/>
          </a:p>
          <a:p>
            <a:endParaRPr lang="zh-CN" altLang="en-US"/>
          </a:p>
          <a:p>
            <a:r>
              <a:rPr lang="zh-CN" altLang="en-US"/>
              <a:t>The code is as follows:</a:t>
            </a:r>
            <a:endParaRPr lang="zh-CN" altLang="en-US"/>
          </a:p>
        </p:txBody>
      </p:sp>
      <p:sp>
        <p:nvSpPr>
          <p:cNvPr id="4" name="文本框 3"/>
          <p:cNvSpPr txBox="1"/>
          <p:nvPr/>
        </p:nvSpPr>
        <p:spPr>
          <a:xfrm>
            <a:off x="1024890" y="2071370"/>
            <a:ext cx="7725410" cy="92202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i="1"/>
              <a:t>return create_captcha(letter, shear=shear, size=(20, 20)),letters.index(letter)</a:t>
            </a:r>
            <a:endParaRPr lang="zh-CN" altLang="en-US" i="1"/>
          </a:p>
        </p:txBody>
      </p:sp>
      <p:sp>
        <p:nvSpPr>
          <p:cNvPr id="5" name="文本框 4"/>
          <p:cNvSpPr txBox="1"/>
          <p:nvPr/>
        </p:nvSpPr>
        <p:spPr>
          <a:xfrm>
            <a:off x="419100" y="3576320"/>
            <a:ext cx="8330565" cy="2168525"/>
          </a:xfrm>
          <a:prstGeom prst="rect">
            <a:avLst/>
          </a:prstGeom>
          <a:noFill/>
        </p:spPr>
        <p:txBody>
          <a:bodyPr wrap="square" rtlCol="0" anchor="t">
            <a:spAutoFit/>
          </a:bodyPr>
          <a:p>
            <a:r>
              <a:rPr lang="zh-CN" altLang="en-US"/>
              <a:t>Outside the function block, we can now call this code to generate a new sample and then show it using pyplot:</a:t>
            </a:r>
            <a:endParaRPr lang="zh-CN" altLang="en-US"/>
          </a:p>
          <a:p>
            <a:pPr marL="742950" lvl="1" indent="-285750">
              <a:buFont typeface="Arial" panose="020B0604020202020204" pitchFamily="34" charset="0"/>
              <a:buChar char="•"/>
            </a:pPr>
            <a:endParaRPr lang="zh-CN" altLang="en-US" i="1"/>
          </a:p>
          <a:p>
            <a:pPr marL="742950" lvl="1" indent="-285750">
              <a:lnSpc>
                <a:spcPct val="150000"/>
              </a:lnSpc>
              <a:buFont typeface="Arial" panose="020B0604020202020204" pitchFamily="34" charset="0"/>
              <a:buChar char="•"/>
            </a:pPr>
            <a:r>
              <a:rPr lang="zh-CN" altLang="en-US" i="1"/>
              <a:t>image, target = generate_sample(random_state)</a:t>
            </a:r>
            <a:endParaRPr lang="zh-CN" altLang="en-US" i="1"/>
          </a:p>
          <a:p>
            <a:pPr marL="742950" lvl="1" indent="-285750">
              <a:lnSpc>
                <a:spcPct val="150000"/>
              </a:lnSpc>
              <a:buFont typeface="Arial" panose="020B0604020202020204" pitchFamily="34" charset="0"/>
              <a:buChar char="•"/>
            </a:pPr>
            <a:r>
              <a:rPr lang="zh-CN" altLang="en-US" i="1"/>
              <a:t>plt.imshow(image, cmap="Greys")</a:t>
            </a:r>
            <a:endParaRPr lang="zh-CN" altLang="en-US" i="1"/>
          </a:p>
          <a:p>
            <a:pPr marL="742950" lvl="1" indent="-285750">
              <a:lnSpc>
                <a:spcPct val="150000"/>
              </a:lnSpc>
              <a:buFont typeface="Arial" panose="020B0604020202020204" pitchFamily="34" charset="0"/>
              <a:buChar char="•"/>
            </a:pPr>
            <a:r>
              <a:rPr lang="zh-CN" altLang="en-US" i="1"/>
              <a:t>print("The target for this image is: {0}".format(target))</a:t>
            </a:r>
            <a:endParaRPr lang="zh-CN" altLang="en-US" i="1"/>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6590" y="751840"/>
            <a:ext cx="7975600" cy="2861310"/>
          </a:xfrm>
          <a:prstGeom prst="rect">
            <a:avLst/>
          </a:prstGeom>
          <a:noFill/>
        </p:spPr>
        <p:txBody>
          <a:bodyPr wrap="square" rtlCol="0" anchor="t">
            <a:spAutoFit/>
          </a:bodyPr>
          <a:p>
            <a:r>
              <a:rPr lang="zh-CN" altLang="en-US"/>
              <a:t>We can now generate all of our dataset by calling this several thousand times. We then put the data into NumPy arrays, as they are easier to work with than lists. </a:t>
            </a:r>
            <a:endParaRPr lang="zh-CN" altLang="en-US"/>
          </a:p>
          <a:p>
            <a:endParaRPr lang="zh-CN" altLang="en-US"/>
          </a:p>
          <a:p>
            <a:r>
              <a:rPr lang="zh-CN" altLang="en-US"/>
              <a:t>The code is as follows:</a:t>
            </a:r>
            <a:endParaRPr lang="zh-CN" altLang="en-US"/>
          </a:p>
          <a:p>
            <a:endParaRPr lang="zh-CN" altLang="en-US"/>
          </a:p>
          <a:p>
            <a:pPr marL="742950" lvl="1" indent="-285750">
              <a:buFont typeface="Arial" panose="020B0604020202020204" pitchFamily="34" charset="0"/>
              <a:buChar char="•"/>
            </a:pPr>
            <a:r>
              <a:rPr lang="zh-CN" altLang="en-US" i="1"/>
              <a:t>dataset, targets = zip(*(generate_sample(random_state) for i in</a:t>
            </a:r>
            <a:endParaRPr lang="zh-CN" altLang="en-US" i="1"/>
          </a:p>
          <a:p>
            <a:pPr marL="742950" lvl="1" indent="-285750">
              <a:buFont typeface="Arial" panose="020B0604020202020204" pitchFamily="34" charset="0"/>
              <a:buChar char="•"/>
            </a:pPr>
            <a:r>
              <a:rPr lang="zh-CN" altLang="en-US" i="1"/>
              <a:t>range(3000)))</a:t>
            </a:r>
            <a:endParaRPr lang="zh-CN" altLang="en-US" i="1"/>
          </a:p>
          <a:p>
            <a:pPr marL="742950" lvl="1" indent="-285750">
              <a:buFont typeface="Arial" panose="020B0604020202020204" pitchFamily="34" charset="0"/>
              <a:buChar char="•"/>
            </a:pPr>
            <a:r>
              <a:rPr lang="zh-CN" altLang="en-US" i="1"/>
              <a:t>dataset = np.array(dataset, dtype='float')</a:t>
            </a:r>
            <a:endParaRPr lang="zh-CN" altLang="en-US" i="1"/>
          </a:p>
          <a:p>
            <a:pPr marL="742950" lvl="1" indent="-285750">
              <a:buFont typeface="Arial" panose="020B0604020202020204" pitchFamily="34" charset="0"/>
              <a:buChar char="•"/>
            </a:pPr>
            <a:r>
              <a:rPr lang="zh-CN" altLang="en-US" i="1"/>
              <a:t>targets = np.array(targets)</a:t>
            </a:r>
            <a:endParaRPr lang="zh-CN" altLang="en-US" i="1"/>
          </a:p>
        </p:txBody>
      </p:sp>
      <p:sp>
        <p:nvSpPr>
          <p:cNvPr id="4" name="文本框 3"/>
          <p:cNvSpPr txBox="1"/>
          <p:nvPr/>
        </p:nvSpPr>
        <p:spPr>
          <a:xfrm>
            <a:off x="1077595" y="3979545"/>
            <a:ext cx="780478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sklearn.preprocessing import OneHotEncoder</a:t>
            </a:r>
            <a:endParaRPr lang="zh-CN" altLang="en-US" i="1"/>
          </a:p>
          <a:p>
            <a:pPr marL="285750" indent="-285750">
              <a:buFont typeface="Arial" panose="020B0604020202020204" pitchFamily="34" charset="0"/>
              <a:buChar char="•"/>
            </a:pPr>
            <a:r>
              <a:rPr lang="zh-CN" altLang="en-US" i="1"/>
              <a:t>onehot = OneHotEncoder()</a:t>
            </a:r>
            <a:endParaRPr lang="zh-CN" altLang="en-US" i="1"/>
          </a:p>
          <a:p>
            <a:pPr marL="285750" indent="-285750">
              <a:buFont typeface="Arial" panose="020B0604020202020204" pitchFamily="34" charset="0"/>
              <a:buChar char="•"/>
            </a:pPr>
            <a:r>
              <a:rPr lang="zh-CN" altLang="en-US" i="1"/>
              <a:t>y = onehot.fit_transform(targets.reshape(targets.shape[0],1))</a:t>
            </a:r>
            <a:endParaRPr lang="zh-CN" altLang="en-US" i="1"/>
          </a:p>
        </p:txBody>
      </p:sp>
      <p:sp>
        <p:nvSpPr>
          <p:cNvPr id="5" name="文本框 4"/>
          <p:cNvSpPr txBox="1"/>
          <p:nvPr/>
        </p:nvSpPr>
        <p:spPr>
          <a:xfrm>
            <a:off x="656590" y="5052695"/>
            <a:ext cx="7975600" cy="1198880"/>
          </a:xfrm>
          <a:prstGeom prst="rect">
            <a:avLst/>
          </a:prstGeom>
          <a:noFill/>
        </p:spPr>
        <p:txBody>
          <a:bodyPr wrap="square" rtlCol="0" anchor="t">
            <a:spAutoFit/>
          </a:bodyPr>
          <a:p>
            <a:r>
              <a:rPr lang="zh-CN" altLang="en-US"/>
              <a:t>The library we are going to use doesn't support sparse arrays, so we need to turn our sparse matrix into a dense NumPy array. The code is as follows:</a:t>
            </a:r>
            <a:endParaRPr lang="zh-CN" altLang="en-US"/>
          </a:p>
          <a:p>
            <a:endParaRPr lang="zh-CN" altLang="en-US"/>
          </a:p>
          <a:p>
            <a:pPr marL="742950" lvl="1" indent="-285750">
              <a:buFont typeface="Arial" panose="020B0604020202020204" pitchFamily="34" charset="0"/>
              <a:buChar char="•"/>
            </a:pPr>
            <a:r>
              <a:rPr lang="zh-CN" altLang="en-US" i="1"/>
              <a:t>y = y.todense()</a:t>
            </a:r>
            <a:endParaRPr lang="zh-CN" altLang="en-US" i="1"/>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53695" y="467360"/>
            <a:ext cx="8041640" cy="953135"/>
          </a:xfrm>
          <a:prstGeom prst="rect">
            <a:avLst/>
          </a:prstGeom>
          <a:noFill/>
        </p:spPr>
        <p:txBody>
          <a:bodyPr wrap="square" rtlCol="0" anchor="t">
            <a:spAutoFit/>
          </a:bodyPr>
          <a:p>
            <a:r>
              <a:rPr lang="zh-CN" altLang="en-US" sz="2800" b="1"/>
              <a:t>Adjusting our training dataset to our</a:t>
            </a:r>
            <a:endParaRPr lang="zh-CN" altLang="en-US" sz="2800" b="1"/>
          </a:p>
          <a:p>
            <a:r>
              <a:rPr lang="zh-CN" altLang="en-US" sz="2800" b="1"/>
              <a:t>methodology</a:t>
            </a:r>
            <a:endParaRPr lang="zh-CN" altLang="en-US" sz="2800" b="1"/>
          </a:p>
        </p:txBody>
      </p:sp>
      <p:sp>
        <p:nvSpPr>
          <p:cNvPr id="4" name="文本框 3"/>
          <p:cNvSpPr txBox="1"/>
          <p:nvPr/>
        </p:nvSpPr>
        <p:spPr>
          <a:xfrm>
            <a:off x="353695" y="1734820"/>
            <a:ext cx="8041005" cy="1198880"/>
          </a:xfrm>
          <a:prstGeom prst="rect">
            <a:avLst/>
          </a:prstGeom>
          <a:noFill/>
        </p:spPr>
        <p:txBody>
          <a:bodyPr wrap="square" rtlCol="0" anchor="t">
            <a:spAutoFit/>
          </a:bodyPr>
          <a:p>
            <a:r>
              <a:rPr lang="zh-CN" altLang="en-US"/>
              <a:t>We will need the resize function from scikit-image, as our sub-images won't</a:t>
            </a:r>
            <a:endParaRPr lang="zh-CN" altLang="en-US"/>
          </a:p>
          <a:p>
            <a:r>
              <a:rPr lang="zh-CN" altLang="en-US"/>
              <a:t>always be 20 pixels by 20 pixels. The code is as follows:</a:t>
            </a:r>
            <a:endParaRPr lang="zh-CN" altLang="en-US"/>
          </a:p>
          <a:p>
            <a:endParaRPr lang="zh-CN" altLang="en-US"/>
          </a:p>
          <a:p>
            <a:pPr marL="742950" lvl="1" indent="-285750">
              <a:buFont typeface="Arial" panose="020B0604020202020204" pitchFamily="34" charset="0"/>
              <a:buChar char="•"/>
            </a:pPr>
            <a:r>
              <a:rPr lang="zh-CN" altLang="en-US" i="1"/>
              <a:t>from skimage.transform import resize</a:t>
            </a:r>
            <a:endParaRPr lang="zh-CN" altLang="en-US" i="1"/>
          </a:p>
        </p:txBody>
      </p:sp>
      <p:sp>
        <p:nvSpPr>
          <p:cNvPr id="5" name="文本框 4"/>
          <p:cNvSpPr txBox="1"/>
          <p:nvPr/>
        </p:nvSpPr>
        <p:spPr>
          <a:xfrm>
            <a:off x="353695" y="3399155"/>
            <a:ext cx="8041640" cy="1753235"/>
          </a:xfrm>
          <a:prstGeom prst="rect">
            <a:avLst/>
          </a:prstGeom>
          <a:noFill/>
        </p:spPr>
        <p:txBody>
          <a:bodyPr wrap="square" rtlCol="0" anchor="t">
            <a:spAutoFit/>
          </a:bodyPr>
          <a:p>
            <a:r>
              <a:rPr lang="zh-CN" altLang="en-US"/>
              <a:t>From here, we can run our segment_image function on each sample and then resize them to 20 pixels by 20 pixels. </a:t>
            </a:r>
            <a:endParaRPr lang="zh-CN" altLang="en-US"/>
          </a:p>
          <a:p>
            <a:r>
              <a:rPr lang="zh-CN" altLang="en-US"/>
              <a:t>The code is as follows:</a:t>
            </a:r>
            <a:endParaRPr lang="zh-CN" altLang="en-US"/>
          </a:p>
          <a:p>
            <a:endParaRPr lang="zh-CN" altLang="en-US"/>
          </a:p>
          <a:p>
            <a:pPr marL="742950" lvl="1" indent="-285750">
              <a:buFont typeface="Arial" panose="020B0604020202020204" pitchFamily="34" charset="0"/>
              <a:buChar char="•"/>
            </a:pPr>
            <a:r>
              <a:rPr lang="zh-CN" altLang="en-US" i="1"/>
              <a:t>dataset = np.array([resize(segment_image(sample)[0], (20, 20)) for</a:t>
            </a:r>
            <a:endParaRPr lang="zh-CN" altLang="en-US" i="1"/>
          </a:p>
          <a:p>
            <a:pPr lvl="1" indent="0">
              <a:buFont typeface="Arial" panose="020B0604020202020204" pitchFamily="34" charset="0"/>
              <a:buNone/>
            </a:pPr>
            <a:r>
              <a:rPr lang="zh-CN" altLang="en-US" i="1"/>
              <a:t>sample in dataset])</a:t>
            </a:r>
            <a:endParaRPr lang="zh-CN" altLang="en-US" i="1"/>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14325" y="1176020"/>
            <a:ext cx="8515350" cy="4661535"/>
          </a:xfrm>
          <a:prstGeom prst="rect">
            <a:avLst/>
          </a:prstGeom>
          <a:noFill/>
        </p:spPr>
        <p:txBody>
          <a:bodyPr wrap="square" rtlCol="0" anchor="t">
            <a:spAutoFit/>
          </a:bodyPr>
          <a:p>
            <a:r>
              <a:rPr lang="zh-CN" altLang="en-US"/>
              <a:t>Finally, we will create our dataset. This dataset array is three-dimensional, as it</a:t>
            </a:r>
            <a:endParaRPr lang="zh-CN" altLang="en-US"/>
          </a:p>
          <a:p>
            <a:r>
              <a:rPr lang="zh-CN" altLang="en-US"/>
              <a:t>is an array of two-dimensional images. Our classifier will need a two-dimensional</a:t>
            </a:r>
            <a:endParaRPr lang="zh-CN" altLang="en-US"/>
          </a:p>
          <a:p>
            <a:r>
              <a:rPr lang="zh-CN" altLang="en-US"/>
              <a:t>array, so we simply flatten the last two dimensions:</a:t>
            </a:r>
            <a:endParaRPr lang="zh-CN" altLang="en-US"/>
          </a:p>
          <a:p>
            <a:endParaRPr lang="zh-CN" altLang="en-US"/>
          </a:p>
          <a:p>
            <a:pPr marL="742950" lvl="1" indent="-285750">
              <a:buFont typeface="Arial" panose="020B0604020202020204" pitchFamily="34" charset="0"/>
              <a:buChar char="•"/>
            </a:pPr>
            <a:r>
              <a:rPr lang="zh-CN" altLang="en-US" i="1"/>
              <a:t>X = dataset.reshape((dataset.shape[0], dataset.shape[1] * dataset.shape[2]))</a:t>
            </a:r>
            <a:endParaRPr lang="zh-CN" altLang="en-US" i="1"/>
          </a:p>
          <a:p>
            <a:endParaRPr lang="zh-CN" altLang="en-US"/>
          </a:p>
          <a:p>
            <a:r>
              <a:rPr lang="zh-CN" altLang="en-US"/>
              <a:t>Finally, using the train_test_split function of scikit-learn, we create a set of data</a:t>
            </a:r>
            <a:endParaRPr lang="zh-CN" altLang="en-US"/>
          </a:p>
          <a:p>
            <a:r>
              <a:rPr lang="zh-CN" altLang="en-US"/>
              <a:t>for training and one for testing. </a:t>
            </a:r>
            <a:endParaRPr lang="zh-CN" altLang="en-US"/>
          </a:p>
          <a:p>
            <a:endParaRPr lang="zh-CN" altLang="en-US"/>
          </a:p>
          <a:p>
            <a:r>
              <a:rPr lang="zh-CN" altLang="en-US"/>
              <a:t>The code is as follows:</a:t>
            </a:r>
            <a:endParaRPr lang="zh-CN" altLang="en-US"/>
          </a:p>
          <a:p>
            <a:endParaRPr lang="zh-CN" altLang="en-US"/>
          </a:p>
          <a:p>
            <a:pPr marL="742950" lvl="1" indent="-285750">
              <a:lnSpc>
                <a:spcPct val="150000"/>
              </a:lnSpc>
              <a:buFont typeface="Arial" panose="020B0604020202020204" pitchFamily="34" charset="0"/>
              <a:buChar char="•"/>
            </a:pPr>
            <a:r>
              <a:rPr lang="zh-CN" altLang="en-US" i="1"/>
              <a:t>from sklearn.cross_validation import train_test_split</a:t>
            </a:r>
            <a:endParaRPr lang="zh-CN" altLang="en-US" i="1"/>
          </a:p>
          <a:p>
            <a:pPr marL="742950" lvl="1" indent="-285750">
              <a:lnSpc>
                <a:spcPct val="150000"/>
              </a:lnSpc>
              <a:buFont typeface="Arial" panose="020B0604020202020204" pitchFamily="34" charset="0"/>
              <a:buChar char="•"/>
            </a:pPr>
            <a:r>
              <a:rPr lang="zh-CN" altLang="en-US" i="1"/>
              <a:t>X_train, X_test, y_train, y_test = \</a:t>
            </a:r>
            <a:endParaRPr lang="zh-CN" altLang="en-US" i="1"/>
          </a:p>
          <a:p>
            <a:pPr marL="742950" lvl="1" indent="-285750">
              <a:lnSpc>
                <a:spcPct val="150000"/>
              </a:lnSpc>
              <a:buFont typeface="Arial" panose="020B0604020202020204" pitchFamily="34" charset="0"/>
              <a:buChar char="•"/>
            </a:pPr>
            <a:r>
              <a:rPr lang="zh-CN" altLang="en-US" i="1"/>
              <a:t>train_test_split(X, y, train_size=0.9)</a:t>
            </a:r>
            <a:endParaRPr lang="zh-CN" altLang="en-US"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69570" y="489585"/>
            <a:ext cx="7848600" cy="624205"/>
          </a:xfrm>
        </p:spPr>
        <p:txBody>
          <a:bodyPr/>
          <a:p>
            <a:r>
              <a:rPr lang="zh-CN" altLang="en-US" sz="2800" b="1">
                <a:solidFill>
                  <a:schemeClr val="tx1"/>
                </a:solidFill>
              </a:rPr>
              <a:t>Installing scikit-learn</a:t>
            </a:r>
            <a:endParaRPr lang="zh-CN" altLang="en-US" sz="2800" b="1">
              <a:solidFill>
                <a:schemeClr val="tx1"/>
              </a:solidFill>
            </a:endParaRPr>
          </a:p>
        </p:txBody>
      </p:sp>
      <p:sp>
        <p:nvSpPr>
          <p:cNvPr id="3" name="文本框 2"/>
          <p:cNvSpPr txBox="1"/>
          <p:nvPr/>
        </p:nvSpPr>
        <p:spPr>
          <a:xfrm>
            <a:off x="369570" y="1306195"/>
            <a:ext cx="8672195" cy="3969385"/>
          </a:xfrm>
          <a:prstGeom prst="rect">
            <a:avLst/>
          </a:prstGeom>
          <a:noFill/>
        </p:spPr>
        <p:txBody>
          <a:bodyPr wrap="square" rtlCol="0" anchor="t">
            <a:spAutoFit/>
          </a:bodyPr>
          <a:p>
            <a:r>
              <a:rPr lang="zh-CN" altLang="en-US"/>
              <a:t>The Scikit-learn Package Is A Machine Learning Library, Written In Python. It</a:t>
            </a:r>
            <a:endParaRPr lang="zh-CN" altLang="en-US"/>
          </a:p>
          <a:p>
            <a:r>
              <a:rPr lang="zh-CN" altLang="en-US"/>
              <a:t>contains Numerous Algorithms, Datasets, Utilities, And Frameworks For Performing</a:t>
            </a:r>
            <a:endParaRPr lang="zh-CN" altLang="en-US"/>
          </a:p>
          <a:p>
            <a:r>
              <a:rPr lang="zh-CN" altLang="en-US"/>
              <a:t>machine Learning. Built Upon The Scientific Python Stack, Scikit-learn Users Such As the Numpy And Scipy Libraries Are Often Optimized For Speed. This Makes Scikit-learn fast And Scalable In Many Instances And Also Useful For All Skill Ranges From Beginners to Advanced Research Users. We Will Cover More Details Of Scikit-learn In </a:t>
            </a:r>
            <a:r>
              <a:rPr lang="en-US" altLang="zh-CN"/>
              <a:t>here</a:t>
            </a:r>
            <a:r>
              <a:rPr lang="zh-CN" altLang="en-US"/>
              <a:t>, classifying With Scikit-learn Estimators.</a:t>
            </a:r>
            <a:endParaRPr lang="zh-CN" altLang="en-US"/>
          </a:p>
          <a:p>
            <a:endParaRPr lang="zh-CN" altLang="en-US"/>
          </a:p>
          <a:p>
            <a:r>
              <a:rPr lang="en-US" altLang="zh-CN"/>
              <a:t>T</a:t>
            </a:r>
            <a:r>
              <a:rPr lang="zh-CN" altLang="en-US"/>
              <a:t>o Install Scikit-learn, You Can Use The Pip Utility That Comes With</a:t>
            </a:r>
            <a:endParaRPr lang="zh-CN" altLang="en-US"/>
          </a:p>
          <a:p>
            <a:r>
              <a:rPr lang="zh-CN" altLang="en-US"/>
              <a:t>python 3, Which Will Also Install The Numpy And Scipy Libraries If You Do Not</a:t>
            </a:r>
            <a:endParaRPr lang="zh-CN" altLang="en-US"/>
          </a:p>
          <a:p>
            <a:r>
              <a:rPr lang="zh-CN" altLang="en-US"/>
              <a:t>already Have Them. Open A Terminal With Administrator/root Privileges And</a:t>
            </a:r>
            <a:endParaRPr lang="zh-CN" altLang="en-US"/>
          </a:p>
          <a:p>
            <a:r>
              <a:rPr lang="zh-CN" altLang="en-US"/>
              <a:t>enter The Following Command:</a:t>
            </a:r>
            <a:endParaRPr lang="zh-CN" altLang="en-US"/>
          </a:p>
          <a:p>
            <a:endParaRPr lang="zh-CN" altLang="en-US"/>
          </a:p>
          <a:p>
            <a:pPr marL="285750" indent="-285750">
              <a:buFont typeface="Arial" panose="020B0604020202020204" pitchFamily="34" charset="0"/>
              <a:buChar char="•"/>
            </a:pPr>
            <a:r>
              <a:rPr lang="en-US" altLang="zh-CN" b="1"/>
              <a:t>pip install -u scikit-learn</a:t>
            </a:r>
            <a:endParaRPr lang="en-US" altLang="zh-CN" b="1"/>
          </a:p>
        </p:txBody>
      </p:sp>
      <p:sp>
        <p:nvSpPr>
          <p:cNvPr id="4" name="文本框 3"/>
          <p:cNvSpPr txBox="1"/>
          <p:nvPr/>
        </p:nvSpPr>
        <p:spPr>
          <a:xfrm>
            <a:off x="369570" y="5275580"/>
            <a:ext cx="6870700" cy="645160"/>
          </a:xfrm>
          <a:prstGeom prst="rect">
            <a:avLst/>
          </a:prstGeom>
          <a:noFill/>
        </p:spPr>
        <p:txBody>
          <a:bodyPr wrap="square" rtlCol="0" anchor="t">
            <a:spAutoFit/>
          </a:bodyPr>
          <a:p>
            <a:r>
              <a:rPr lang="zh-CN" altLang="en-US"/>
              <a:t>Windows users may need to install the numpy and scipy</a:t>
            </a:r>
            <a:endParaRPr lang="zh-CN" altLang="en-US"/>
          </a:p>
          <a:p>
            <a:r>
              <a:rPr lang="zh-CN" altLang="en-US"/>
              <a:t>libraries before installing scikit-learn.</a:t>
            </a:r>
            <a:endParaRPr lang="zh-CN" altLang="en-US"/>
          </a:p>
        </p:txBody>
      </p:sp>
      <p:sp>
        <p:nvSpPr>
          <p:cNvPr id="5" name="文本框 4"/>
          <p:cNvSpPr txBox="1"/>
          <p:nvPr/>
        </p:nvSpPr>
        <p:spPr>
          <a:xfrm>
            <a:off x="369570" y="5920740"/>
            <a:ext cx="8753475" cy="922020"/>
          </a:xfrm>
          <a:prstGeom prst="rect">
            <a:avLst/>
          </a:prstGeom>
          <a:noFill/>
        </p:spPr>
        <p:txBody>
          <a:bodyPr wrap="square" rtlCol="0" anchor="t">
            <a:spAutoFit/>
          </a:bodyPr>
          <a:p>
            <a:r>
              <a:rPr lang="zh-CN" altLang="en-US"/>
              <a:t>Users of major Linux distributionsmay wish to install official package from their package manager. Not all distributions have the latest versions of scikit-learn, so check the version before installing it. </a:t>
            </a:r>
            <a:r>
              <a:rPr lang="en-US" altLang="zh-CN"/>
              <a:t>M</a:t>
            </a:r>
            <a:r>
              <a:rPr lang="zh-CN" altLang="en-US"/>
              <a:t>inimum version needed </a:t>
            </a:r>
            <a:r>
              <a:rPr lang="en-US" altLang="zh-CN"/>
              <a:t>here </a:t>
            </a:r>
            <a:r>
              <a:rPr lang="zh-CN" altLang="en-US"/>
              <a:t>is 0.14.</a:t>
            </a:r>
            <a:endParaRPr lang="zh-CN" altLang="en-US"/>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0360" y="618490"/>
            <a:ext cx="6357620" cy="521970"/>
          </a:xfrm>
          <a:prstGeom prst="rect">
            <a:avLst/>
          </a:prstGeom>
          <a:noFill/>
        </p:spPr>
        <p:txBody>
          <a:bodyPr wrap="square" rtlCol="0" anchor="t">
            <a:spAutoFit/>
          </a:bodyPr>
          <a:p>
            <a:r>
              <a:rPr lang="zh-CN" altLang="en-US" sz="2800" b="1"/>
              <a:t>Training and classifying</a:t>
            </a:r>
            <a:endParaRPr lang="zh-CN" altLang="en-US" sz="2800" b="1"/>
          </a:p>
        </p:txBody>
      </p:sp>
      <p:sp>
        <p:nvSpPr>
          <p:cNvPr id="4" name="文本框 3"/>
          <p:cNvSpPr txBox="1"/>
          <p:nvPr/>
        </p:nvSpPr>
        <p:spPr>
          <a:xfrm>
            <a:off x="340360" y="1347470"/>
            <a:ext cx="8213090" cy="2030095"/>
          </a:xfrm>
          <a:prstGeom prst="rect">
            <a:avLst/>
          </a:prstGeom>
          <a:noFill/>
        </p:spPr>
        <p:txBody>
          <a:bodyPr wrap="square" rtlCol="0" anchor="t">
            <a:spAutoFit/>
          </a:bodyPr>
          <a:p>
            <a:r>
              <a:rPr lang="zh-CN" altLang="en-US"/>
              <a:t>We are now going to build a neural network that will take an image as input and</a:t>
            </a:r>
            <a:endParaRPr lang="zh-CN" altLang="en-US"/>
          </a:p>
          <a:p>
            <a:r>
              <a:rPr lang="zh-CN" altLang="en-US"/>
              <a:t>try to predict which (single) letter is in the image </a:t>
            </a:r>
            <a:r>
              <a:rPr lang="en-US" altLang="zh-CN"/>
              <a:t>with Pybrain package.</a:t>
            </a:r>
            <a:endParaRPr lang="en-US" altLang="zh-CN"/>
          </a:p>
          <a:p>
            <a:endParaRPr lang="en-US" altLang="zh-CN"/>
          </a:p>
          <a:p>
            <a:pPr marL="742950" lvl="1" indent="-285750">
              <a:buFont typeface="Arial" panose="020B0604020202020204" pitchFamily="34" charset="0"/>
              <a:buChar char="•"/>
            </a:pPr>
            <a:r>
              <a:rPr lang="en-US" altLang="zh-CN" i="1"/>
              <a:t>pip install pybrain</a:t>
            </a:r>
            <a:endParaRPr lang="en-US" altLang="zh-CN" i="1"/>
          </a:p>
          <a:p>
            <a:pPr lvl="1" indent="0">
              <a:buFont typeface="Arial" panose="020B0604020202020204" pitchFamily="34" charset="0"/>
              <a:buNone/>
            </a:pPr>
            <a:r>
              <a:rPr lang="en-US" altLang="zh-CN" i="1"/>
              <a:t>	or </a:t>
            </a:r>
            <a:endParaRPr lang="en-US" altLang="zh-CN" i="1"/>
          </a:p>
          <a:p>
            <a:pPr marL="742950" lvl="1" indent="-285750">
              <a:buFont typeface="Arial" panose="020B0604020202020204" pitchFamily="34" charset="0"/>
              <a:buChar char="•"/>
            </a:pPr>
            <a:r>
              <a:rPr lang="en-US" altLang="zh-CN" i="1"/>
              <a:t>pip install git+https://github.com/pybrain/pybrain.git@0.3.3</a:t>
            </a:r>
            <a:endParaRPr lang="en-US" altLang="zh-CN" i="1"/>
          </a:p>
          <a:p>
            <a:pPr marL="742950" lvl="1" indent="-285750">
              <a:buFont typeface="Arial" panose="020B0604020202020204" pitchFamily="34" charset="0"/>
              <a:buChar char="•"/>
            </a:pPr>
            <a:endParaRPr lang="en-US" altLang="zh-CN" i="1"/>
          </a:p>
        </p:txBody>
      </p:sp>
      <p:sp>
        <p:nvSpPr>
          <p:cNvPr id="5" name="文本框 4"/>
          <p:cNvSpPr txBox="1"/>
          <p:nvPr/>
        </p:nvSpPr>
        <p:spPr>
          <a:xfrm>
            <a:off x="340360" y="3051810"/>
            <a:ext cx="8213090" cy="1753235"/>
          </a:xfrm>
          <a:prstGeom prst="rect">
            <a:avLst/>
          </a:prstGeom>
          <a:noFill/>
        </p:spPr>
        <p:txBody>
          <a:bodyPr wrap="square" rtlCol="0" anchor="t">
            <a:spAutoFit/>
          </a:bodyPr>
          <a:p>
            <a:r>
              <a:rPr lang="zh-CN" altLang="en-US"/>
              <a:t>We have a 20 by 20 pixel image, each pixel 1 (black) or 0 (white). These</a:t>
            </a:r>
            <a:endParaRPr lang="zh-CN" altLang="en-US"/>
          </a:p>
          <a:p>
            <a:r>
              <a:rPr lang="zh-CN" altLang="en-US"/>
              <a:t>represent the 400 features that we will use as inputs into the neural network. </a:t>
            </a:r>
            <a:endParaRPr lang="zh-CN" altLang="en-US"/>
          </a:p>
          <a:p>
            <a:endParaRPr lang="zh-CN" altLang="en-US"/>
          </a:p>
          <a:p>
            <a:r>
              <a:rPr lang="zh-CN" altLang="en-US"/>
              <a:t>The outputs will be 26 values between 0 and 1, where higher values indicate a higher likelihood that the associated letter (the first neuron is A, the second is B, and so on) is the letter represented by the input image.</a:t>
            </a:r>
            <a:endParaRPr lang="zh-CN" altLang="en-US"/>
          </a:p>
        </p:txBody>
      </p:sp>
      <p:sp>
        <p:nvSpPr>
          <p:cNvPr id="6" name="文本框 5"/>
          <p:cNvSpPr txBox="1"/>
          <p:nvPr/>
        </p:nvSpPr>
        <p:spPr>
          <a:xfrm>
            <a:off x="340360" y="4992370"/>
            <a:ext cx="791083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pybrain.datasets import SupervisedDataSet</a:t>
            </a:r>
            <a:endParaRPr lang="zh-CN" altLang="en-US" i="1"/>
          </a:p>
        </p:txBody>
      </p:sp>
      <p:sp>
        <p:nvSpPr>
          <p:cNvPr id="7" name="文本框 6"/>
          <p:cNvSpPr txBox="1"/>
          <p:nvPr/>
        </p:nvSpPr>
        <p:spPr>
          <a:xfrm>
            <a:off x="340360" y="5455285"/>
            <a:ext cx="7594600" cy="92202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training = SupervisedDataSet(X.shape[1], y.shape[1])</a:t>
            </a:r>
            <a:endParaRPr lang="zh-CN" altLang="en-US" i="1"/>
          </a:p>
          <a:p>
            <a:pPr marL="742950" lvl="1" indent="-285750">
              <a:buFont typeface="Arial" panose="020B0604020202020204" pitchFamily="34" charset="0"/>
              <a:buChar char="•"/>
            </a:pPr>
            <a:r>
              <a:rPr lang="zh-CN" altLang="en-US" i="1"/>
              <a:t>for i in range(X_train.shape[0]):</a:t>
            </a:r>
            <a:endParaRPr lang="zh-CN" altLang="en-US" i="1"/>
          </a:p>
          <a:p>
            <a:pPr lvl="1" indent="0">
              <a:buFont typeface="Arial" panose="020B0604020202020204" pitchFamily="34" charset="0"/>
              <a:buNone/>
            </a:pPr>
            <a:r>
              <a:rPr lang="en-US" altLang="zh-CN" i="1"/>
              <a:t>	     </a:t>
            </a:r>
            <a:r>
              <a:rPr lang="zh-CN" altLang="en-US" i="1"/>
              <a:t>training.addSample(X_train[i], y_train[i])</a:t>
            </a:r>
            <a:endParaRPr lang="zh-CN" altLang="en-US" i="1"/>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42290" y="746760"/>
            <a:ext cx="6844030" cy="1337945"/>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i="1"/>
              <a:t>testing = SupervisedDataSet(X.shape[1], y.shape[1])</a:t>
            </a:r>
            <a:endParaRPr lang="zh-CN" altLang="en-US" i="1"/>
          </a:p>
          <a:p>
            <a:pPr marL="285750" indent="-285750">
              <a:lnSpc>
                <a:spcPct val="150000"/>
              </a:lnSpc>
              <a:buFont typeface="Arial" panose="020B0604020202020204" pitchFamily="34" charset="0"/>
              <a:buChar char="•"/>
            </a:pPr>
            <a:r>
              <a:rPr lang="zh-CN" altLang="en-US" i="1"/>
              <a:t>for i in range(X_test.shape[0]):</a:t>
            </a:r>
            <a:endParaRPr lang="zh-CN" altLang="en-US" i="1"/>
          </a:p>
          <a:p>
            <a:pPr indent="0">
              <a:lnSpc>
                <a:spcPct val="150000"/>
              </a:lnSpc>
              <a:buFont typeface="Arial" panose="020B0604020202020204" pitchFamily="34" charset="0"/>
              <a:buNone/>
            </a:pPr>
            <a:r>
              <a:rPr lang="en-US" altLang="zh-CN" i="1"/>
              <a:t>	  </a:t>
            </a:r>
            <a:r>
              <a:rPr lang="zh-CN" altLang="en-US" i="1"/>
              <a:t>testing.addSample(X_test[i], y_test[i])</a:t>
            </a:r>
            <a:endParaRPr lang="zh-CN" altLang="en-US" i="1"/>
          </a:p>
        </p:txBody>
      </p:sp>
      <p:sp>
        <p:nvSpPr>
          <p:cNvPr id="4" name="文本框 3"/>
          <p:cNvSpPr txBox="1"/>
          <p:nvPr/>
        </p:nvSpPr>
        <p:spPr>
          <a:xfrm>
            <a:off x="542290" y="2567940"/>
            <a:ext cx="8108315" cy="2030095"/>
          </a:xfrm>
          <a:prstGeom prst="rect">
            <a:avLst/>
          </a:prstGeom>
          <a:noFill/>
        </p:spPr>
        <p:txBody>
          <a:bodyPr wrap="square" rtlCol="0" anchor="t">
            <a:spAutoFit/>
          </a:bodyPr>
          <a:p>
            <a:r>
              <a:rPr lang="zh-CN" altLang="en-US"/>
              <a:t>Now we can build a neural network. We will create a basic three-layer network that consists of an input layer, an output layer, and a single hidden layer between them. </a:t>
            </a:r>
            <a:endParaRPr lang="zh-CN" altLang="en-US"/>
          </a:p>
          <a:p>
            <a:endParaRPr lang="zh-CN" altLang="en-US"/>
          </a:p>
          <a:p>
            <a:r>
              <a:rPr lang="zh-CN" altLang="en-US"/>
              <a:t>The number of neurons in the input and output layers is fixed. 400 features in our dataset dictates that we need 400 neurons in the first layer, and 26 possible targets dictate that we need 26 output neurons.</a:t>
            </a:r>
            <a:endParaRPr lang="zh-CN" altLang="en-US"/>
          </a:p>
        </p:txBody>
      </p:sp>
      <p:sp>
        <p:nvSpPr>
          <p:cNvPr id="5" name="文本框 4"/>
          <p:cNvSpPr txBox="1"/>
          <p:nvPr/>
        </p:nvSpPr>
        <p:spPr>
          <a:xfrm>
            <a:off x="542290" y="4819650"/>
            <a:ext cx="8225790" cy="645160"/>
          </a:xfrm>
          <a:prstGeom prst="rect">
            <a:avLst/>
          </a:prstGeom>
          <a:noFill/>
        </p:spPr>
        <p:txBody>
          <a:bodyPr wrap="square" rtlCol="0" anchor="t">
            <a:spAutoFit/>
          </a:bodyPr>
          <a:p>
            <a:r>
              <a:rPr lang="zh-CN" altLang="en-US"/>
              <a:t>Determining the number of neurons in the hidden layers can be quite difficult. </a:t>
            </a:r>
            <a:r>
              <a:rPr lang="en-US" altLang="zh-CN"/>
              <a:t>You may follow other experimental method online</a:t>
            </a:r>
            <a:endParaRPr lang="en-US" altLang="zh-CN"/>
          </a:p>
        </p:txBody>
      </p:sp>
      <p:sp>
        <p:nvSpPr>
          <p:cNvPr id="6" name="文本框 5"/>
          <p:cNvSpPr txBox="1"/>
          <p:nvPr/>
        </p:nvSpPr>
        <p:spPr>
          <a:xfrm>
            <a:off x="542290" y="5686425"/>
            <a:ext cx="8108950"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pybrain.tools.shortcuts import buildNetwork</a:t>
            </a:r>
            <a:endParaRPr lang="zh-CN" altLang="en-US" i="1"/>
          </a:p>
          <a:p>
            <a:pPr marL="742950" lvl="1" indent="-285750">
              <a:buFont typeface="Arial" panose="020B0604020202020204" pitchFamily="34" charset="0"/>
              <a:buChar char="•"/>
            </a:pPr>
            <a:r>
              <a:rPr lang="zh-CN" altLang="en-US" i="1"/>
              <a:t>net = buildNetwork(X.shape[1], 100, y.shape[1], bias=True)</a:t>
            </a:r>
            <a:endParaRPr lang="zh-CN" altLang="en-US" i="1"/>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74700" y="664845"/>
            <a:ext cx="7278370" cy="521970"/>
          </a:xfrm>
          <a:prstGeom prst="rect">
            <a:avLst/>
          </a:prstGeom>
          <a:noFill/>
        </p:spPr>
        <p:txBody>
          <a:bodyPr wrap="square" rtlCol="0" anchor="t">
            <a:spAutoFit/>
          </a:bodyPr>
          <a:p>
            <a:r>
              <a:rPr lang="zh-CN" altLang="en-US" sz="2800" b="1"/>
              <a:t>Back propagation</a:t>
            </a:r>
            <a:endParaRPr lang="zh-CN" altLang="en-US" sz="2800" b="1"/>
          </a:p>
        </p:txBody>
      </p:sp>
      <p:sp>
        <p:nvSpPr>
          <p:cNvPr id="4" name="文本框 3"/>
          <p:cNvSpPr txBox="1"/>
          <p:nvPr/>
        </p:nvSpPr>
        <p:spPr>
          <a:xfrm>
            <a:off x="774700" y="1446530"/>
            <a:ext cx="7831455" cy="645160"/>
          </a:xfrm>
          <a:prstGeom prst="rect">
            <a:avLst/>
          </a:prstGeom>
          <a:noFill/>
        </p:spPr>
        <p:txBody>
          <a:bodyPr wrap="square" rtlCol="0" anchor="t">
            <a:spAutoFit/>
          </a:bodyPr>
          <a:p>
            <a:r>
              <a:rPr lang="zh-CN" altLang="en-US"/>
              <a:t>The back propagation (backprop) algorithm is a way of assigning blame to each neuron for incorrect predictions.</a:t>
            </a:r>
            <a:endParaRPr lang="zh-CN" altLang="en-US"/>
          </a:p>
        </p:txBody>
      </p:sp>
      <p:sp>
        <p:nvSpPr>
          <p:cNvPr id="5" name="文本框 4"/>
          <p:cNvSpPr txBox="1"/>
          <p:nvPr/>
        </p:nvSpPr>
        <p:spPr>
          <a:xfrm>
            <a:off x="774700" y="2414270"/>
            <a:ext cx="7831455" cy="2306955"/>
          </a:xfrm>
          <a:prstGeom prst="rect">
            <a:avLst/>
          </a:prstGeom>
          <a:noFill/>
        </p:spPr>
        <p:txBody>
          <a:bodyPr wrap="square" rtlCol="0" anchor="t">
            <a:spAutoFit/>
          </a:bodyPr>
          <a:p>
            <a:r>
              <a:rPr lang="zh-CN" altLang="en-US"/>
              <a:t>PyBrain contains an implementation of the backprop algorithm, which is called on the neural network through a trainer class. </a:t>
            </a:r>
            <a:endParaRPr lang="zh-CN" altLang="en-US"/>
          </a:p>
          <a:p>
            <a:endParaRPr lang="zh-CN" altLang="en-US"/>
          </a:p>
          <a:p>
            <a:r>
              <a:rPr lang="zh-CN" altLang="en-US"/>
              <a:t>The code is as follows:</a:t>
            </a:r>
            <a:endParaRPr lang="zh-CN" altLang="en-US"/>
          </a:p>
          <a:p>
            <a:endParaRPr lang="zh-CN" altLang="en-US"/>
          </a:p>
          <a:p>
            <a:pPr marL="742950" lvl="1" indent="-285750">
              <a:buFont typeface="Arial" panose="020B0604020202020204" pitchFamily="34" charset="0"/>
              <a:buChar char="•"/>
            </a:pPr>
            <a:r>
              <a:rPr lang="zh-CN" altLang="en-US" i="1"/>
              <a:t>from pybrain.supervised.trainers import BackpropTrainer</a:t>
            </a:r>
            <a:endParaRPr lang="zh-CN" altLang="en-US" i="1"/>
          </a:p>
          <a:p>
            <a:pPr marL="742950" lvl="1" indent="-285750">
              <a:buFont typeface="Arial" panose="020B0604020202020204" pitchFamily="34" charset="0"/>
              <a:buChar char="•"/>
            </a:pPr>
            <a:r>
              <a:rPr lang="zh-CN" altLang="en-US" i="1"/>
              <a:t>trainer = BackpropTrainer(net, training, learningrate=0.01,</a:t>
            </a:r>
            <a:endParaRPr lang="zh-CN" altLang="en-US" i="1"/>
          </a:p>
          <a:p>
            <a:pPr marL="742950" lvl="1" indent="-285750">
              <a:buFont typeface="Arial" panose="020B0604020202020204" pitchFamily="34" charset="0"/>
              <a:buChar char="•"/>
            </a:pPr>
            <a:r>
              <a:rPr lang="zh-CN" altLang="en-US" i="1"/>
              <a:t>weightdecay=0.01)</a:t>
            </a:r>
            <a:endParaRPr lang="zh-CN" altLang="en-US" i="1"/>
          </a:p>
        </p:txBody>
      </p:sp>
      <p:sp>
        <p:nvSpPr>
          <p:cNvPr id="6" name="文本框 5"/>
          <p:cNvSpPr txBox="1"/>
          <p:nvPr/>
        </p:nvSpPr>
        <p:spPr>
          <a:xfrm>
            <a:off x="774700" y="4862195"/>
            <a:ext cx="7831455" cy="645160"/>
          </a:xfrm>
          <a:prstGeom prst="rect">
            <a:avLst/>
          </a:prstGeom>
          <a:noFill/>
        </p:spPr>
        <p:txBody>
          <a:bodyPr wrap="square" rtlCol="0" anchor="t">
            <a:spAutoFit/>
          </a:bodyPr>
          <a:p>
            <a:r>
              <a:rPr lang="zh-CN" altLang="en-US"/>
              <a:t>The backprop algorithm is run iteratively using the training dataset, and each time the weights are adjusted a little.</a:t>
            </a: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5765" y="682625"/>
            <a:ext cx="7700010" cy="645160"/>
          </a:xfrm>
          <a:prstGeom prst="rect">
            <a:avLst/>
          </a:prstGeom>
          <a:noFill/>
        </p:spPr>
        <p:txBody>
          <a:bodyPr wrap="square" rtlCol="0" anchor="t">
            <a:spAutoFit/>
          </a:bodyPr>
          <a:p>
            <a:r>
              <a:rPr lang="zh-CN" altLang="en-US"/>
              <a:t>Alternatively, and much more simply, we can just run the algorithm a fixed number of times, called epochs.</a:t>
            </a:r>
            <a:endParaRPr lang="zh-CN" altLang="en-US"/>
          </a:p>
        </p:txBody>
      </p:sp>
      <p:sp>
        <p:nvSpPr>
          <p:cNvPr id="4" name="文本框 3"/>
          <p:cNvSpPr txBox="1"/>
          <p:nvPr/>
        </p:nvSpPr>
        <p:spPr>
          <a:xfrm>
            <a:off x="405765" y="1566545"/>
            <a:ext cx="7700010" cy="2861310"/>
          </a:xfrm>
          <a:prstGeom prst="rect">
            <a:avLst/>
          </a:prstGeom>
          <a:noFill/>
        </p:spPr>
        <p:txBody>
          <a:bodyPr wrap="square" rtlCol="0" anchor="t">
            <a:spAutoFit/>
          </a:bodyPr>
          <a:p>
            <a:r>
              <a:rPr lang="zh-CN" altLang="en-US"/>
              <a:t>The higher the number of epochs, the longer the algorithm</a:t>
            </a:r>
            <a:endParaRPr lang="zh-CN" altLang="en-US"/>
          </a:p>
          <a:p>
            <a:r>
              <a:rPr lang="zh-CN" altLang="en-US"/>
              <a:t>will take and the better the results will be (with a declining improvement for each epoch). </a:t>
            </a:r>
            <a:endParaRPr lang="zh-CN" altLang="en-US"/>
          </a:p>
          <a:p>
            <a:endParaRPr lang="zh-CN" altLang="en-US"/>
          </a:p>
          <a:p>
            <a:r>
              <a:rPr lang="zh-CN" altLang="en-US"/>
              <a:t>We will train for 20 epochs for this code, but trying larger values will increase the performance (if only slightly). </a:t>
            </a:r>
            <a:endParaRPr lang="zh-CN" altLang="en-US"/>
          </a:p>
          <a:p>
            <a:endParaRPr lang="zh-CN" altLang="en-US"/>
          </a:p>
          <a:p>
            <a:r>
              <a:rPr lang="zh-CN" altLang="en-US"/>
              <a:t>The code is as follows:</a:t>
            </a:r>
            <a:endParaRPr lang="zh-CN" altLang="en-US"/>
          </a:p>
          <a:p>
            <a:endParaRPr lang="zh-CN" altLang="en-US"/>
          </a:p>
          <a:p>
            <a:pPr marL="742950" lvl="1" indent="-285750">
              <a:buFont typeface="Arial" panose="020B0604020202020204" pitchFamily="34" charset="0"/>
              <a:buChar char="•"/>
            </a:pPr>
            <a:r>
              <a:rPr lang="zh-CN" altLang="en-US" i="1"/>
              <a:t>trainer.trainEpochs(epochs=20)</a:t>
            </a:r>
            <a:endParaRPr lang="zh-CN" altLang="en-US" i="1"/>
          </a:p>
        </p:txBody>
      </p:sp>
      <p:sp>
        <p:nvSpPr>
          <p:cNvPr id="5" name="文本框 4"/>
          <p:cNvSpPr txBox="1"/>
          <p:nvPr/>
        </p:nvSpPr>
        <p:spPr>
          <a:xfrm>
            <a:off x="405765" y="5811520"/>
            <a:ext cx="667258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predictions = trainer.testOnClassData(dataset=testing)</a:t>
            </a:r>
            <a:endParaRPr lang="zh-CN" altLang="en-US" i="1"/>
          </a:p>
        </p:txBody>
      </p:sp>
      <p:sp>
        <p:nvSpPr>
          <p:cNvPr id="6" name="文本框 5"/>
          <p:cNvSpPr txBox="1"/>
          <p:nvPr/>
        </p:nvSpPr>
        <p:spPr>
          <a:xfrm>
            <a:off x="405765" y="4666615"/>
            <a:ext cx="8424545" cy="922020"/>
          </a:xfrm>
          <a:prstGeom prst="rect">
            <a:avLst/>
          </a:prstGeom>
          <a:noFill/>
        </p:spPr>
        <p:txBody>
          <a:bodyPr wrap="square" rtlCol="0" anchor="t">
            <a:spAutoFit/>
          </a:bodyPr>
          <a:p>
            <a:r>
              <a:rPr lang="zh-CN" altLang="en-US"/>
              <a:t>After running the previous code, which may take a number of minutes depending</a:t>
            </a:r>
            <a:endParaRPr lang="zh-CN" altLang="en-US"/>
          </a:p>
          <a:p>
            <a:r>
              <a:rPr lang="zh-CN" altLang="en-US"/>
              <a:t>on the hardware, we can then perform predictions of samples in our testing dataset.</a:t>
            </a: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9730" y="648970"/>
            <a:ext cx="8199755" cy="1891665"/>
          </a:xfrm>
          <a:prstGeom prst="rect">
            <a:avLst/>
          </a:prstGeom>
          <a:noFill/>
        </p:spPr>
        <p:txBody>
          <a:bodyPr wrap="square" rtlCol="0" anchor="t">
            <a:spAutoFit/>
          </a:bodyPr>
          <a:p>
            <a:r>
              <a:rPr lang="zh-CN" altLang="en-US"/>
              <a:t>From these predictions, we can use scikit-learn to compute the F1 score:</a:t>
            </a:r>
            <a:endParaRPr lang="zh-CN" altLang="en-US"/>
          </a:p>
          <a:p>
            <a:endParaRPr lang="zh-CN" altLang="en-US"/>
          </a:p>
          <a:p>
            <a:pPr marL="742950" lvl="1" indent="-285750">
              <a:lnSpc>
                <a:spcPct val="150000"/>
              </a:lnSpc>
              <a:buFont typeface="Arial" panose="020B0604020202020204" pitchFamily="34" charset="0"/>
              <a:buChar char="•"/>
            </a:pPr>
            <a:r>
              <a:rPr lang="zh-CN" altLang="en-US" i="1"/>
              <a:t>from sklearn.metrics import f1_score</a:t>
            </a:r>
            <a:endParaRPr lang="zh-CN" altLang="en-US" i="1"/>
          </a:p>
          <a:p>
            <a:pPr marL="742950" lvl="1" indent="-285750">
              <a:lnSpc>
                <a:spcPct val="150000"/>
              </a:lnSpc>
              <a:buFont typeface="Arial" panose="020B0604020202020204" pitchFamily="34" charset="0"/>
              <a:buChar char="•"/>
            </a:pPr>
            <a:r>
              <a:rPr lang="zh-CN" altLang="en-US" i="1"/>
              <a:t>print("F-score: {0:.2f}".format(f1_score(predictions,</a:t>
            </a:r>
            <a:endParaRPr lang="zh-CN" altLang="en-US" i="1"/>
          </a:p>
          <a:p>
            <a:pPr marL="742950" lvl="1" indent="-285750">
              <a:lnSpc>
                <a:spcPct val="150000"/>
              </a:lnSpc>
              <a:buFont typeface="Arial" panose="020B0604020202020204" pitchFamily="34" charset="0"/>
              <a:buChar char="•"/>
            </a:pPr>
            <a:r>
              <a:rPr lang="zh-CN" altLang="en-US" i="1"/>
              <a:t>y_test.argmax(axis=1) )))</a:t>
            </a:r>
            <a:endParaRPr lang="zh-CN" altLang="en-US" i="1"/>
          </a:p>
        </p:txBody>
      </p:sp>
      <p:sp>
        <p:nvSpPr>
          <p:cNvPr id="4" name="文本框 3"/>
          <p:cNvSpPr txBox="1"/>
          <p:nvPr/>
        </p:nvSpPr>
        <p:spPr>
          <a:xfrm>
            <a:off x="379730" y="2780030"/>
            <a:ext cx="8199755" cy="1753235"/>
          </a:xfrm>
          <a:prstGeom prst="rect">
            <a:avLst/>
          </a:prstGeom>
          <a:noFill/>
        </p:spPr>
        <p:txBody>
          <a:bodyPr wrap="square" rtlCol="0" anchor="t">
            <a:spAutoFit/>
          </a:bodyPr>
          <a:p>
            <a:r>
              <a:rPr lang="zh-CN" altLang="en-US"/>
              <a:t>The score here is 0.97, which is a great result for such a relatively simple model.Recall that our features were simple pixel values only; the neural network worked out how to use them.</a:t>
            </a:r>
            <a:endParaRPr lang="zh-CN" altLang="en-US"/>
          </a:p>
          <a:p>
            <a:endParaRPr lang="zh-CN" altLang="en-US"/>
          </a:p>
          <a:p>
            <a:r>
              <a:rPr lang="zh-CN" altLang="en-US"/>
              <a:t>Now that we have a classifier with good accuracy on letter prediction, we can start putting together words for our CAPTCHAs.</a:t>
            </a:r>
            <a:endParaRPr lang="zh-CN"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5770" y="690880"/>
            <a:ext cx="7369810" cy="521970"/>
          </a:xfrm>
          <a:prstGeom prst="rect">
            <a:avLst/>
          </a:prstGeom>
          <a:noFill/>
        </p:spPr>
        <p:txBody>
          <a:bodyPr wrap="square" rtlCol="0" anchor="t">
            <a:spAutoFit/>
          </a:bodyPr>
          <a:p>
            <a:r>
              <a:rPr lang="zh-CN" altLang="en-US" sz="2800" b="1"/>
              <a:t>Predicting words</a:t>
            </a:r>
            <a:endParaRPr lang="zh-CN" altLang="en-US" sz="2800" b="1"/>
          </a:p>
        </p:txBody>
      </p:sp>
      <p:sp>
        <p:nvSpPr>
          <p:cNvPr id="4" name="文本框 3"/>
          <p:cNvSpPr txBox="1"/>
          <p:nvPr/>
        </p:nvSpPr>
        <p:spPr>
          <a:xfrm>
            <a:off x="445770" y="1548130"/>
            <a:ext cx="8028940" cy="2030095"/>
          </a:xfrm>
          <a:prstGeom prst="rect">
            <a:avLst/>
          </a:prstGeom>
          <a:noFill/>
        </p:spPr>
        <p:txBody>
          <a:bodyPr wrap="square" rtlCol="0" anchor="t">
            <a:spAutoFit/>
          </a:bodyPr>
          <a:p>
            <a:r>
              <a:rPr lang="zh-CN" altLang="en-US"/>
              <a:t>We want to predict each letter from each of these segments, and put those</a:t>
            </a:r>
            <a:endParaRPr lang="zh-CN" altLang="en-US"/>
          </a:p>
          <a:p>
            <a:r>
              <a:rPr lang="zh-CN" altLang="en-US"/>
              <a:t>predictions together to form the predicted word from a given CAPTCHA.</a:t>
            </a:r>
            <a:endParaRPr lang="zh-CN" altLang="en-US"/>
          </a:p>
          <a:p>
            <a:endParaRPr lang="zh-CN" altLang="en-US"/>
          </a:p>
          <a:p>
            <a:r>
              <a:rPr lang="zh-CN" altLang="en-US"/>
              <a:t>Our function will accept a CAPTCHA and the trained neural network, and it will return the predicted word:</a:t>
            </a:r>
            <a:endParaRPr lang="zh-CN" altLang="en-US"/>
          </a:p>
          <a:p>
            <a:endParaRPr lang="zh-CN" altLang="en-US"/>
          </a:p>
          <a:p>
            <a:pPr marL="742950" lvl="1" indent="-285750">
              <a:buFont typeface="Arial" panose="020B0604020202020204" pitchFamily="34" charset="0"/>
              <a:buChar char="•"/>
            </a:pPr>
            <a:r>
              <a:rPr lang="zh-CN" altLang="en-US" i="1"/>
              <a:t>def predict_captcha(captcha_image, neural_network):</a:t>
            </a:r>
            <a:endParaRPr lang="zh-CN" altLang="en-US" i="1"/>
          </a:p>
        </p:txBody>
      </p:sp>
      <p:sp>
        <p:nvSpPr>
          <p:cNvPr id="5" name="文本框 4"/>
          <p:cNvSpPr txBox="1"/>
          <p:nvPr/>
        </p:nvSpPr>
        <p:spPr>
          <a:xfrm>
            <a:off x="445770" y="3835400"/>
            <a:ext cx="8028940" cy="645160"/>
          </a:xfrm>
          <a:prstGeom prst="rect">
            <a:avLst/>
          </a:prstGeom>
          <a:noFill/>
        </p:spPr>
        <p:txBody>
          <a:bodyPr wrap="square" rtlCol="0" anchor="t">
            <a:spAutoFit/>
          </a:bodyPr>
          <a:p>
            <a:r>
              <a:rPr lang="zh-CN" altLang="en-US"/>
              <a:t>We first extract the sub-images using the segment_image function we created earlier:</a:t>
            </a:r>
            <a:endParaRPr lang="zh-CN" altLang="en-US"/>
          </a:p>
        </p:txBody>
      </p:sp>
      <p:sp>
        <p:nvSpPr>
          <p:cNvPr id="6" name="文本框 5"/>
          <p:cNvSpPr txBox="1"/>
          <p:nvPr/>
        </p:nvSpPr>
        <p:spPr>
          <a:xfrm>
            <a:off x="445770" y="4639310"/>
            <a:ext cx="6699885" cy="1476375"/>
          </a:xfrm>
          <a:prstGeom prst="rect">
            <a:avLst/>
          </a:prstGeom>
          <a:noFill/>
        </p:spPr>
        <p:txBody>
          <a:bodyPr wrap="square" rtlCol="0" anchor="t">
            <a:spAutoFit/>
          </a:bodyPr>
          <a:p>
            <a:pPr lvl="1" indent="0">
              <a:buFont typeface="Arial" panose="020B0604020202020204" pitchFamily="34" charset="0"/>
              <a:buNone/>
            </a:pPr>
            <a:r>
              <a:rPr lang="en-US" altLang="zh-CN" i="1"/>
              <a:t>	        </a:t>
            </a:r>
            <a:r>
              <a:rPr lang="zh-CN" altLang="en-US" i="1"/>
              <a:t>subimages = segment_image(captcha_image)</a:t>
            </a:r>
            <a:endParaRPr lang="zh-CN" altLang="en-US" i="1"/>
          </a:p>
          <a:p>
            <a:pPr lvl="1" indent="0">
              <a:buFont typeface="Arial" panose="020B0604020202020204" pitchFamily="34" charset="0"/>
              <a:buNone/>
            </a:pPr>
            <a:r>
              <a:rPr lang="en-US" altLang="zh-CN" i="1"/>
              <a:t>	        </a:t>
            </a:r>
            <a:r>
              <a:rPr lang="zh-CN" altLang="en-US" i="1"/>
              <a:t>predicted_word = ""</a:t>
            </a:r>
            <a:endParaRPr lang="zh-CN" altLang="en-US" i="1"/>
          </a:p>
          <a:p>
            <a:pPr lvl="1" indent="0">
              <a:buFont typeface="Arial" panose="020B0604020202020204" pitchFamily="34" charset="0"/>
              <a:buNone/>
            </a:pPr>
            <a:r>
              <a:rPr lang="en-US" altLang="zh-CN" i="1"/>
              <a:t>	        </a:t>
            </a:r>
            <a:r>
              <a:rPr lang="zh-CN" altLang="en-US" i="1"/>
              <a:t>for subimage in subimages:</a:t>
            </a:r>
            <a:endParaRPr lang="zh-CN" altLang="en-US" i="1"/>
          </a:p>
          <a:p>
            <a:pPr lvl="1" indent="0">
              <a:buFont typeface="Arial" panose="020B0604020202020204" pitchFamily="34" charset="0"/>
              <a:buNone/>
            </a:pPr>
            <a:r>
              <a:rPr lang="en-US" altLang="zh-CN" i="1"/>
              <a:t>		subimage = resize(subimage, (20, 20))</a:t>
            </a:r>
            <a:endParaRPr lang="en-US" altLang="zh-CN" i="1"/>
          </a:p>
          <a:p>
            <a:pPr lvl="1" indent="0">
              <a:buFont typeface="Arial" panose="020B0604020202020204" pitchFamily="34" charset="0"/>
              <a:buNone/>
            </a:pPr>
            <a:r>
              <a:rPr lang="en-US" altLang="zh-CN" i="1"/>
              <a:t>		outputs = net.activate(subimage.flatten())</a:t>
            </a:r>
            <a:endParaRPr lang="en-US" altLang="zh-CN" i="1"/>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459105" y="787400"/>
            <a:ext cx="8225790" cy="922020"/>
          </a:xfrm>
          <a:prstGeom prst="rect">
            <a:avLst/>
          </a:prstGeom>
          <a:noFill/>
        </p:spPr>
        <p:txBody>
          <a:bodyPr wrap="square" rtlCol="0" anchor="t">
            <a:spAutoFit/>
          </a:bodyPr>
          <a:p>
            <a:r>
              <a:rPr lang="zh-CN" altLang="en-US"/>
              <a:t>We will activate our neural network by sending the sub-image data into the input layer. This propagates through our neural network and returns the given output.</a:t>
            </a:r>
            <a:endParaRPr lang="zh-CN" altLang="en-US"/>
          </a:p>
        </p:txBody>
      </p:sp>
      <p:sp>
        <p:nvSpPr>
          <p:cNvPr id="3" name="文本框 2"/>
          <p:cNvSpPr txBox="1"/>
          <p:nvPr/>
        </p:nvSpPr>
        <p:spPr>
          <a:xfrm>
            <a:off x="459105" y="2042160"/>
            <a:ext cx="8225790" cy="2861310"/>
          </a:xfrm>
          <a:prstGeom prst="rect">
            <a:avLst/>
          </a:prstGeom>
          <a:noFill/>
        </p:spPr>
        <p:txBody>
          <a:bodyPr wrap="square" rtlCol="0" anchor="t">
            <a:spAutoFit/>
          </a:bodyPr>
          <a:p>
            <a:r>
              <a:rPr lang="zh-CN" altLang="en-US"/>
              <a:t>The output of the neural network is 26 numbers, each relative to the likelihood that the letter at the given index is the predicted letter. </a:t>
            </a:r>
            <a:endParaRPr lang="zh-CN" altLang="en-US"/>
          </a:p>
          <a:p>
            <a:endParaRPr lang="zh-CN" altLang="en-US"/>
          </a:p>
          <a:p>
            <a:r>
              <a:rPr lang="zh-CN" altLang="en-US"/>
              <a:t>To get the actual prediction, we get the index of the maximum value of these outputs and look up our letters list from before for the actual letter. </a:t>
            </a:r>
            <a:endParaRPr lang="zh-CN" altLang="en-US"/>
          </a:p>
          <a:p>
            <a:endParaRPr lang="zh-CN" altLang="en-US"/>
          </a:p>
          <a:p>
            <a:r>
              <a:rPr lang="zh-CN" altLang="en-US"/>
              <a:t>For example, if the value is highest for the fifth output, the predicted letter will be E. </a:t>
            </a:r>
            <a:endParaRPr lang="zh-CN" altLang="en-US"/>
          </a:p>
          <a:p>
            <a:endParaRPr lang="zh-CN" altLang="en-US"/>
          </a:p>
          <a:p>
            <a:r>
              <a:rPr lang="zh-CN" altLang="en-US"/>
              <a:t>The code is as follows:</a:t>
            </a:r>
            <a:endParaRPr lang="zh-CN" altLang="en-US"/>
          </a:p>
        </p:txBody>
      </p:sp>
      <p:sp>
        <p:nvSpPr>
          <p:cNvPr id="4" name="文本框 3"/>
          <p:cNvSpPr txBox="1"/>
          <p:nvPr/>
        </p:nvSpPr>
        <p:spPr>
          <a:xfrm>
            <a:off x="1485265" y="5212080"/>
            <a:ext cx="569849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prediction = np.argmax(outputs)</a:t>
            </a:r>
            <a:endParaRPr lang="zh-CN" altLang="en-US" i="1"/>
          </a:p>
        </p:txBody>
      </p:sp>
      <p:sp>
        <p:nvSpPr>
          <p:cNvPr id="5" name="文本框 4"/>
          <p:cNvSpPr txBox="1"/>
          <p:nvPr/>
        </p:nvSpPr>
        <p:spPr>
          <a:xfrm>
            <a:off x="1485265" y="5725795"/>
            <a:ext cx="569785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predicted_word += letters[prediction]</a:t>
            </a:r>
            <a:endParaRPr lang="zh-CN" altLang="en-US" i="1"/>
          </a:p>
        </p:txBody>
      </p:sp>
      <p:sp>
        <p:nvSpPr>
          <p:cNvPr id="6" name="文本框 5"/>
          <p:cNvSpPr txBox="1"/>
          <p:nvPr/>
        </p:nvSpPr>
        <p:spPr>
          <a:xfrm>
            <a:off x="459105" y="6252210"/>
            <a:ext cx="468503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return predicted_word</a:t>
            </a:r>
            <a:endParaRPr lang="zh-CN" altLang="en-US" i="1"/>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9735" y="680085"/>
            <a:ext cx="7950200" cy="2030095"/>
          </a:xfrm>
          <a:prstGeom prst="rect">
            <a:avLst/>
          </a:prstGeom>
          <a:noFill/>
        </p:spPr>
        <p:txBody>
          <a:bodyPr wrap="square" rtlCol="0" anchor="t">
            <a:spAutoFit/>
          </a:bodyPr>
          <a:p>
            <a:r>
              <a:rPr lang="zh-CN" altLang="en-US"/>
              <a:t>We can now test on a word using the following code. Try different words and see what sorts of errors you get, but keep in mind that our neural network only knows about capital letters.</a:t>
            </a:r>
            <a:endParaRPr lang="zh-CN" altLang="en-US"/>
          </a:p>
          <a:p>
            <a:endParaRPr lang="zh-CN" altLang="en-US"/>
          </a:p>
          <a:p>
            <a:pPr marL="742950" lvl="1" indent="-285750">
              <a:buFont typeface="Arial" panose="020B0604020202020204" pitchFamily="34" charset="0"/>
              <a:buChar char="•"/>
            </a:pPr>
            <a:r>
              <a:rPr lang="zh-CN" altLang="en-US" i="1"/>
              <a:t>word = "GENE"</a:t>
            </a:r>
            <a:endParaRPr lang="zh-CN" altLang="en-US" i="1"/>
          </a:p>
          <a:p>
            <a:pPr marL="742950" lvl="1" indent="-285750">
              <a:buFont typeface="Arial" panose="020B0604020202020204" pitchFamily="34" charset="0"/>
              <a:buChar char="•"/>
            </a:pPr>
            <a:r>
              <a:rPr lang="zh-CN" altLang="en-US" i="1"/>
              <a:t>captcha = create_captcha(word, shear=0.2)</a:t>
            </a:r>
            <a:endParaRPr lang="zh-CN" altLang="en-US" i="1"/>
          </a:p>
          <a:p>
            <a:pPr marL="742950" lvl="1" indent="-285750">
              <a:buFont typeface="Arial" panose="020B0604020202020204" pitchFamily="34" charset="0"/>
              <a:buChar char="•"/>
            </a:pPr>
            <a:r>
              <a:rPr lang="zh-CN" altLang="en-US" i="1"/>
              <a:t>print(predict_captcha(captcha, net))</a:t>
            </a:r>
            <a:endParaRPr lang="zh-CN" altLang="en-US" i="1"/>
          </a:p>
        </p:txBody>
      </p:sp>
      <p:sp>
        <p:nvSpPr>
          <p:cNvPr id="4" name="文本框 3"/>
          <p:cNvSpPr txBox="1"/>
          <p:nvPr/>
        </p:nvSpPr>
        <p:spPr>
          <a:xfrm>
            <a:off x="735330" y="4181475"/>
            <a:ext cx="7870825"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i="1"/>
              <a:t>def test_prediction(word, net, shear=0.2):</a:t>
            </a:r>
            <a:endParaRPr lang="zh-CN" altLang="en-US" i="1"/>
          </a:p>
          <a:p>
            <a:pPr indent="0">
              <a:buFont typeface="Arial" panose="020B0604020202020204" pitchFamily="34" charset="0"/>
              <a:buNone/>
            </a:pPr>
            <a:r>
              <a:rPr lang="en-US" altLang="zh-CN" i="1"/>
              <a:t>	</a:t>
            </a:r>
            <a:r>
              <a:rPr lang="zh-CN" altLang="en-US" i="1"/>
              <a:t>captcha = create_captcha(word, shear=shear)</a:t>
            </a:r>
            <a:endParaRPr lang="zh-CN" altLang="en-US" i="1"/>
          </a:p>
          <a:p>
            <a:pPr indent="0">
              <a:buFont typeface="Arial" panose="020B0604020202020204" pitchFamily="34" charset="0"/>
              <a:buNone/>
            </a:pPr>
            <a:r>
              <a:rPr lang="en-US" altLang="zh-CN" i="1"/>
              <a:t>	</a:t>
            </a:r>
            <a:r>
              <a:rPr lang="zh-CN" altLang="en-US" i="1"/>
              <a:t>prediction = predict_captcha(captcha, net)</a:t>
            </a:r>
            <a:endParaRPr lang="zh-CN" altLang="en-US" i="1"/>
          </a:p>
          <a:p>
            <a:pPr indent="0">
              <a:buFont typeface="Arial" panose="020B0604020202020204" pitchFamily="34" charset="0"/>
              <a:buNone/>
            </a:pPr>
            <a:r>
              <a:rPr lang="en-US" altLang="zh-CN" i="1"/>
              <a:t>	</a:t>
            </a:r>
            <a:r>
              <a:rPr lang="zh-CN" altLang="en-US" i="1"/>
              <a:t>prediction = prediction[:4]</a:t>
            </a:r>
            <a:endParaRPr lang="zh-CN" altLang="en-US" i="1"/>
          </a:p>
          <a:p>
            <a:pPr indent="0">
              <a:buFont typeface="Arial" panose="020B0604020202020204" pitchFamily="34" charset="0"/>
              <a:buNone/>
            </a:pPr>
            <a:r>
              <a:rPr lang="en-US" altLang="zh-CN" i="1"/>
              <a:t>	</a:t>
            </a:r>
            <a:r>
              <a:rPr lang="zh-CN" altLang="en-US" i="1"/>
              <a:t>return word == prediction, word, prediction</a:t>
            </a:r>
            <a:endParaRPr lang="zh-CN" altLang="en-US" i="1"/>
          </a:p>
        </p:txBody>
      </p:sp>
      <p:sp>
        <p:nvSpPr>
          <p:cNvPr id="5" name="文本框 4"/>
          <p:cNvSpPr txBox="1"/>
          <p:nvPr/>
        </p:nvSpPr>
        <p:spPr>
          <a:xfrm>
            <a:off x="419735" y="2810510"/>
            <a:ext cx="8514080" cy="922020"/>
          </a:xfrm>
          <a:prstGeom prst="rect">
            <a:avLst/>
          </a:prstGeom>
          <a:noFill/>
        </p:spPr>
        <p:txBody>
          <a:bodyPr wrap="square" rtlCol="0" anchor="t">
            <a:spAutoFit/>
          </a:bodyPr>
          <a:p>
            <a:r>
              <a:rPr lang="en-US" altLang="zh-CN"/>
              <a:t>Fuction to </a:t>
            </a:r>
            <a:r>
              <a:rPr lang="zh-CN" altLang="en-US"/>
              <a:t>perform predictions</a:t>
            </a:r>
            <a:r>
              <a:rPr lang="en-US" altLang="zh-CN"/>
              <a:t>:</a:t>
            </a:r>
            <a:endParaRPr lang="en-US" altLang="zh-CN"/>
          </a:p>
          <a:p>
            <a:r>
              <a:rPr lang="en-US" altLang="zh-CN"/>
              <a:t>(Try it without the prediction = prediction[:4] line and see what types of errors you get)</a:t>
            </a:r>
            <a:endParaRPr lang="en-US" altLang="zh-CN"/>
          </a:p>
        </p:txBody>
      </p:sp>
      <p:sp>
        <p:nvSpPr>
          <p:cNvPr id="6" name="文本框 5"/>
          <p:cNvSpPr txBox="1"/>
          <p:nvPr/>
        </p:nvSpPr>
        <p:spPr>
          <a:xfrm>
            <a:off x="393700" y="5810250"/>
            <a:ext cx="8357235" cy="645160"/>
          </a:xfrm>
          <a:prstGeom prst="rect">
            <a:avLst/>
          </a:prstGeom>
          <a:noFill/>
        </p:spPr>
        <p:txBody>
          <a:bodyPr wrap="square" rtlCol="0" anchor="t">
            <a:spAutoFit/>
          </a:bodyPr>
          <a:p>
            <a:r>
              <a:rPr lang="zh-CN" altLang="en-US"/>
              <a:t>The returned results specify whether the prediction is correct, the original word,</a:t>
            </a:r>
            <a:endParaRPr lang="zh-CN" altLang="en-US"/>
          </a:p>
          <a:p>
            <a:r>
              <a:rPr lang="zh-CN" altLang="en-US"/>
              <a:t>and the predicted word.</a:t>
            </a: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1180" y="681355"/>
            <a:ext cx="7988935" cy="2030095"/>
          </a:xfrm>
          <a:prstGeom prst="rect">
            <a:avLst/>
          </a:prstGeom>
          <a:noFill/>
        </p:spPr>
        <p:txBody>
          <a:bodyPr wrap="square" rtlCol="0" anchor="t">
            <a:spAutoFit/>
          </a:bodyPr>
          <a:p>
            <a:r>
              <a:rPr lang="zh-CN" altLang="en-US"/>
              <a:t>This code correctly predicts the word GENE, but makes mistakes with other words.</a:t>
            </a:r>
            <a:endParaRPr lang="zh-CN" altLang="en-US"/>
          </a:p>
          <a:p>
            <a:endParaRPr lang="zh-CN" altLang="en-US"/>
          </a:p>
          <a:p>
            <a:r>
              <a:rPr lang="zh-CN" altLang="en-US"/>
              <a:t>How accurate is it? To test, we will create a dataset with a whole bunch of four-letter English words from NLTK. </a:t>
            </a:r>
            <a:endParaRPr lang="zh-CN" altLang="en-US"/>
          </a:p>
          <a:p>
            <a:endParaRPr lang="zh-CN" altLang="en-US"/>
          </a:p>
          <a:p>
            <a:r>
              <a:rPr lang="zh-CN" altLang="en-US"/>
              <a:t>The code is as follows:</a:t>
            </a:r>
            <a:endParaRPr lang="zh-CN" altLang="en-US"/>
          </a:p>
        </p:txBody>
      </p:sp>
      <p:sp>
        <p:nvSpPr>
          <p:cNvPr id="4" name="文本框 3"/>
          <p:cNvSpPr txBox="1"/>
          <p:nvPr/>
        </p:nvSpPr>
        <p:spPr>
          <a:xfrm>
            <a:off x="761365" y="3106420"/>
            <a:ext cx="676465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nltk.corpus import words</a:t>
            </a:r>
            <a:endParaRPr lang="zh-CN" altLang="en-US" i="1"/>
          </a:p>
        </p:txBody>
      </p:sp>
      <p:sp>
        <p:nvSpPr>
          <p:cNvPr id="5" name="文本框 4"/>
          <p:cNvSpPr txBox="1"/>
          <p:nvPr/>
        </p:nvSpPr>
        <p:spPr>
          <a:xfrm>
            <a:off x="551180" y="4222115"/>
            <a:ext cx="7870825"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valid_words = [word.upper() for word in words.words() if len(word) ==4]</a:t>
            </a:r>
            <a:endParaRPr lang="zh-CN" altLang="en-US" i="1"/>
          </a:p>
        </p:txBody>
      </p:sp>
      <p:sp>
        <p:nvSpPr>
          <p:cNvPr id="6" name="文本框 5"/>
          <p:cNvSpPr txBox="1"/>
          <p:nvPr/>
        </p:nvSpPr>
        <p:spPr>
          <a:xfrm>
            <a:off x="551180" y="3625215"/>
            <a:ext cx="6778625" cy="368300"/>
          </a:xfrm>
          <a:prstGeom prst="rect">
            <a:avLst/>
          </a:prstGeom>
          <a:noFill/>
        </p:spPr>
        <p:txBody>
          <a:bodyPr wrap="square" rtlCol="0" anchor="t">
            <a:spAutoFit/>
          </a:bodyPr>
          <a:p>
            <a:r>
              <a:rPr lang="zh-CN" altLang="en-US"/>
              <a:t>filter to get only four-letter words from this list</a:t>
            </a:r>
            <a:r>
              <a:rPr lang="en-US" altLang="zh-CN"/>
              <a:t>:</a:t>
            </a:r>
            <a:endParaRPr lang="en-US" altLang="zh-C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301625" y="2100580"/>
            <a:ext cx="8541385" cy="3415030"/>
          </a:xfrm>
          <a:prstGeom prst="rect">
            <a:avLst/>
          </a:prstGeom>
          <a:noFill/>
        </p:spPr>
        <p:txBody>
          <a:bodyPr wrap="square" rtlCol="0" anchor="t">
            <a:spAutoFit/>
          </a:bodyPr>
          <a:p>
            <a:pPr marL="285750" indent="-285750">
              <a:buFont typeface="Arial" panose="020B0604020202020204" pitchFamily="34" charset="0"/>
              <a:buChar char="•"/>
            </a:pPr>
            <a:r>
              <a:rPr lang="zh-CN" altLang="en-US" i="1"/>
              <a:t>num_correct = 0</a:t>
            </a:r>
            <a:endParaRPr lang="zh-CN" altLang="en-US" i="1"/>
          </a:p>
          <a:p>
            <a:pPr marL="285750" indent="-285750">
              <a:buFont typeface="Arial" panose="020B0604020202020204" pitchFamily="34" charset="0"/>
              <a:buChar char="•"/>
            </a:pPr>
            <a:r>
              <a:rPr lang="zh-CN" altLang="en-US" i="1"/>
              <a:t>num_incorrect = 0</a:t>
            </a:r>
            <a:endParaRPr lang="zh-CN" altLang="en-US" i="1"/>
          </a:p>
          <a:p>
            <a:pPr marL="285750" indent="-285750">
              <a:buFont typeface="Arial" panose="020B0604020202020204" pitchFamily="34" charset="0"/>
              <a:buChar char="•"/>
            </a:pPr>
            <a:r>
              <a:rPr lang="zh-CN" altLang="en-US" i="1"/>
              <a:t>for word in valid_words:</a:t>
            </a:r>
            <a:endParaRPr lang="zh-CN" altLang="en-US" i="1"/>
          </a:p>
          <a:p>
            <a:pPr indent="0">
              <a:buFont typeface="Arial" panose="020B0604020202020204" pitchFamily="34" charset="0"/>
              <a:buNone/>
            </a:pPr>
            <a:r>
              <a:rPr lang="en-US" altLang="zh-CN" i="1"/>
              <a:t>	</a:t>
            </a:r>
            <a:r>
              <a:rPr lang="zh-CN" altLang="en-US" i="1"/>
              <a:t>correct, word, prediction = test_prediction(word, net,shear=0.2)</a:t>
            </a:r>
            <a:endParaRPr lang="zh-CN" altLang="en-US" i="1"/>
          </a:p>
          <a:p>
            <a:pPr indent="0">
              <a:buFont typeface="Arial" panose="020B0604020202020204" pitchFamily="34" charset="0"/>
              <a:buNone/>
            </a:pPr>
            <a:endParaRPr lang="zh-CN" altLang="en-US" i="1"/>
          </a:p>
          <a:p>
            <a:pPr marL="285750" indent="-285750">
              <a:buFont typeface="Arial" panose="020B0604020202020204" pitchFamily="34" charset="0"/>
              <a:buChar char="•"/>
            </a:pPr>
            <a:r>
              <a:rPr lang="zh-CN" altLang="en-US" i="1"/>
              <a:t>if correct:</a:t>
            </a:r>
            <a:endParaRPr lang="zh-CN" altLang="en-US" i="1"/>
          </a:p>
          <a:p>
            <a:pPr indent="0">
              <a:buFont typeface="Arial" panose="020B0604020202020204" pitchFamily="34" charset="0"/>
              <a:buNone/>
            </a:pPr>
            <a:r>
              <a:rPr lang="en-US" altLang="zh-CN" i="1"/>
              <a:t>	</a:t>
            </a:r>
            <a:r>
              <a:rPr lang="zh-CN" altLang="en-US" i="1"/>
              <a:t>num_correct += 1</a:t>
            </a:r>
            <a:endParaRPr lang="zh-CN" altLang="en-US" i="1"/>
          </a:p>
          <a:p>
            <a:pPr marL="285750" indent="-285750">
              <a:buFont typeface="Arial" panose="020B0604020202020204" pitchFamily="34" charset="0"/>
              <a:buChar char="•"/>
            </a:pPr>
            <a:r>
              <a:rPr lang="zh-CN" altLang="en-US" i="1"/>
              <a:t>else:</a:t>
            </a:r>
            <a:endParaRPr lang="zh-CN" altLang="en-US" i="1"/>
          </a:p>
          <a:p>
            <a:pPr indent="0">
              <a:buFont typeface="Arial" panose="020B0604020202020204" pitchFamily="34" charset="0"/>
              <a:buNone/>
            </a:pPr>
            <a:r>
              <a:rPr lang="en-US" altLang="zh-CN" i="1"/>
              <a:t>	</a:t>
            </a:r>
            <a:r>
              <a:rPr lang="zh-CN" altLang="en-US" i="1"/>
              <a:t>num_incorrect += 1</a:t>
            </a:r>
            <a:endParaRPr lang="zh-CN" altLang="en-US" i="1"/>
          </a:p>
          <a:p>
            <a:pPr indent="0">
              <a:buFont typeface="Arial" panose="020B0604020202020204" pitchFamily="34" charset="0"/>
              <a:buNone/>
            </a:pPr>
            <a:endParaRPr lang="zh-CN" altLang="en-US" i="1"/>
          </a:p>
          <a:p>
            <a:pPr marL="285750" indent="-285750">
              <a:buFont typeface="Arial" panose="020B0604020202020204" pitchFamily="34" charset="0"/>
              <a:buChar char="•"/>
            </a:pPr>
            <a:r>
              <a:rPr lang="zh-CN" altLang="en-US" i="1"/>
              <a:t>print("Number correct is {0}".format(num_correct))</a:t>
            </a:r>
            <a:endParaRPr lang="zh-CN" altLang="en-US" i="1"/>
          </a:p>
          <a:p>
            <a:pPr marL="285750" indent="-285750">
              <a:buFont typeface="Arial" panose="020B0604020202020204" pitchFamily="34" charset="0"/>
              <a:buChar char="•"/>
            </a:pPr>
            <a:r>
              <a:rPr lang="zh-CN" altLang="en-US" i="1"/>
              <a:t>print("Number incorrect is {0}".format(num_incorrect))</a:t>
            </a:r>
            <a:endParaRPr lang="zh-CN" altLang="en-US" i="1"/>
          </a:p>
        </p:txBody>
      </p:sp>
      <p:sp>
        <p:nvSpPr>
          <p:cNvPr id="3" name="文本框 2"/>
          <p:cNvSpPr txBox="1"/>
          <p:nvPr/>
        </p:nvSpPr>
        <p:spPr>
          <a:xfrm>
            <a:off x="301625" y="978535"/>
            <a:ext cx="8331835" cy="645160"/>
          </a:xfrm>
          <a:prstGeom prst="rect">
            <a:avLst/>
          </a:prstGeom>
          <a:noFill/>
        </p:spPr>
        <p:txBody>
          <a:bodyPr wrap="square" rtlCol="0" anchor="t">
            <a:spAutoFit/>
          </a:bodyPr>
          <a:p>
            <a:r>
              <a:rPr lang="zh-CN" altLang="en-US"/>
              <a:t>We can then iterate over all of the words to see how many we get correct by simply counting the correct and incorrect predictions: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175" y="1371600"/>
            <a:ext cx="8716645" cy="1927225"/>
          </a:xfrm>
        </p:spPr>
        <p:txBody>
          <a:bodyPr/>
          <a:lstStyle/>
          <a:p>
            <a:r>
              <a:rPr lang="en-US" sz="3200" b="1" dirty="0" smtClean="0">
                <a:solidFill>
                  <a:srgbClr val="4F80BD"/>
                </a:solidFill>
                <a:sym typeface="+mn-ea"/>
              </a:rPr>
              <a:t>Classification with </a:t>
            </a:r>
            <a:br>
              <a:rPr lang="en-US" sz="3200" b="1" dirty="0" smtClean="0">
                <a:solidFill>
                  <a:srgbClr val="4F80BD"/>
                </a:solidFill>
                <a:sym typeface="+mn-ea"/>
              </a:rPr>
            </a:br>
            <a:r>
              <a:rPr lang="en-US" sz="3200" b="1" dirty="0" smtClean="0">
                <a:solidFill>
                  <a:srgbClr val="4F80BD"/>
                </a:solidFill>
                <a:effectLst>
                  <a:outerShdw blurRad="38100" dist="38100" dir="2700000" algn="tl">
                    <a:srgbClr val="000000">
                      <a:alpha val="43137"/>
                    </a:srgbClr>
                  </a:outerShdw>
                </a:effectLst>
                <a:sym typeface="+mn-ea"/>
              </a:rPr>
              <a:t>K-Nearest Neighbors</a:t>
            </a:r>
            <a:r>
              <a:rPr lang="en-US" sz="3200" b="1" dirty="0" smtClean="0">
                <a:solidFill>
                  <a:srgbClr val="4F80BD"/>
                </a:solidFill>
                <a:sym typeface="+mn-ea"/>
              </a:rPr>
              <a:t> using </a:t>
            </a:r>
            <a:br>
              <a:rPr lang="en-US" sz="3200" b="1" dirty="0" smtClean="0">
                <a:solidFill>
                  <a:srgbClr val="4F80BD"/>
                </a:solidFill>
                <a:sym typeface="+mn-ea"/>
              </a:rPr>
            </a:br>
            <a:r>
              <a:rPr lang="en-US" sz="3200" b="1" i="1" dirty="0" smtClean="0">
                <a:solidFill>
                  <a:srgbClr val="4F80BD"/>
                </a:solidFill>
                <a:sym typeface="+mn-ea"/>
              </a:rPr>
              <a:t>scikit-learn</a:t>
            </a: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5765" y="1256665"/>
            <a:ext cx="8331835" cy="3138170"/>
          </a:xfrm>
          <a:prstGeom prst="rect">
            <a:avLst/>
          </a:prstGeom>
          <a:noFill/>
        </p:spPr>
        <p:txBody>
          <a:bodyPr wrap="square" rtlCol="0" anchor="t">
            <a:spAutoFit/>
          </a:bodyPr>
          <a:p>
            <a:r>
              <a:rPr lang="zh-CN" altLang="en-US"/>
              <a:t>The results we get are 2,832 correct and 2,681 incorrect for an accuracy of just over 51 percent. From our original 97 percent per-letter accuracy, this is a big decline.</a:t>
            </a:r>
            <a:endParaRPr lang="zh-CN" altLang="en-US"/>
          </a:p>
          <a:p>
            <a:endParaRPr lang="zh-CN" altLang="en-US"/>
          </a:p>
          <a:p>
            <a:r>
              <a:rPr lang="zh-CN" altLang="en-US"/>
              <a:t>What happened?</a:t>
            </a:r>
            <a:endParaRPr lang="zh-CN" altLang="en-US"/>
          </a:p>
          <a:p>
            <a:endParaRPr lang="zh-CN" altLang="en-US"/>
          </a:p>
          <a:p>
            <a:r>
              <a:rPr lang="zh-CN" altLang="en-US"/>
              <a:t>The first factor to impact is our accuracy. All other things being equal, if we have</a:t>
            </a:r>
            <a:endParaRPr lang="zh-CN" altLang="en-US"/>
          </a:p>
          <a:p>
            <a:r>
              <a:rPr lang="zh-CN" altLang="en-US"/>
              <a:t>four letters, and 97 percent accuracy per-letter, then we can expect about an 88</a:t>
            </a:r>
            <a:endParaRPr lang="zh-CN" altLang="en-US"/>
          </a:p>
          <a:p>
            <a:r>
              <a:rPr lang="zh-CN" altLang="en-US"/>
              <a:t>percent success rate (all other things being equal) getting four letters in a row</a:t>
            </a:r>
            <a:endParaRPr lang="zh-CN" altLang="en-US"/>
          </a:p>
          <a:p>
            <a:r>
              <a:rPr lang="zh-CN" altLang="en-US"/>
              <a:t>(0.88≈0.974). A single error in a single letter's prediction results in the wrong word being predicted.</a:t>
            </a:r>
            <a:endParaRPr lang="zh-CN" altLang="en-US"/>
          </a:p>
        </p:txBody>
      </p:sp>
      <p:sp>
        <p:nvSpPr>
          <p:cNvPr id="4" name="文本框 3"/>
          <p:cNvSpPr txBox="1"/>
          <p:nvPr/>
        </p:nvSpPr>
        <p:spPr>
          <a:xfrm>
            <a:off x="406400" y="4754880"/>
            <a:ext cx="8331835" cy="1198880"/>
          </a:xfrm>
          <a:prstGeom prst="rect">
            <a:avLst/>
          </a:prstGeom>
          <a:noFill/>
        </p:spPr>
        <p:txBody>
          <a:bodyPr wrap="square" rtlCol="0" anchor="t">
            <a:spAutoFit/>
          </a:bodyPr>
          <a:p>
            <a:r>
              <a:rPr lang="zh-CN" altLang="en-US"/>
              <a:t>The second impact is the shear value. Our dataset chose randomly between shear values of 0 to 0.5. The previous test used a shear of 0.2. For a value of 0, I get 75 percent accuracy; for a shear of 0.5, the result is much worse at 2.5 percent. The higher the shear, the lower the performance.</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2435" y="621030"/>
            <a:ext cx="7831455" cy="1476375"/>
          </a:xfrm>
          <a:prstGeom prst="rect">
            <a:avLst/>
          </a:prstGeom>
          <a:noFill/>
        </p:spPr>
        <p:txBody>
          <a:bodyPr wrap="square" rtlCol="0" anchor="t">
            <a:spAutoFit/>
          </a:bodyPr>
          <a:p>
            <a:r>
              <a:rPr lang="zh-CN" altLang="en-US"/>
              <a:t>The next impact is that our letters were randomly chosen for the dataset. In reality, this is not true at all. Letters, such as E, appear much more frequently than other letters, such as Q. Letters that appear reasonably commonly but are frequently mistaken for each other, will also contribute to the error.</a:t>
            </a:r>
            <a:endParaRPr lang="zh-CN" altLang="en-US"/>
          </a:p>
        </p:txBody>
      </p:sp>
      <p:sp>
        <p:nvSpPr>
          <p:cNvPr id="4" name="文本框 3"/>
          <p:cNvSpPr txBox="1"/>
          <p:nvPr/>
        </p:nvSpPr>
        <p:spPr>
          <a:xfrm>
            <a:off x="432435" y="2682875"/>
            <a:ext cx="8213725" cy="922020"/>
          </a:xfrm>
          <a:prstGeom prst="rect">
            <a:avLst/>
          </a:prstGeom>
          <a:noFill/>
        </p:spPr>
        <p:txBody>
          <a:bodyPr wrap="square" rtlCol="0" anchor="t">
            <a:spAutoFit/>
          </a:bodyPr>
          <a:p>
            <a:r>
              <a:rPr lang="zh-CN" altLang="en-US"/>
              <a:t>We can table which letters are frequently mistaken for each other using a confusion matrix, which is a two dimensional array. Its rows and columns each represent an individual class.</a:t>
            </a:r>
            <a:endParaRPr lang="zh-CN" altLang="en-US"/>
          </a:p>
        </p:txBody>
      </p:sp>
      <p:sp>
        <p:nvSpPr>
          <p:cNvPr id="5" name="文本框 4"/>
          <p:cNvSpPr txBox="1"/>
          <p:nvPr/>
        </p:nvSpPr>
        <p:spPr>
          <a:xfrm>
            <a:off x="432435" y="3779520"/>
            <a:ext cx="8213725" cy="2030095"/>
          </a:xfrm>
          <a:prstGeom prst="rect">
            <a:avLst/>
          </a:prstGeom>
          <a:noFill/>
        </p:spPr>
        <p:txBody>
          <a:bodyPr wrap="square" rtlCol="0" anchor="t">
            <a:spAutoFit/>
          </a:bodyPr>
          <a:p>
            <a:r>
              <a:rPr lang="zh-CN" altLang="en-US"/>
              <a:t>Each cell represents the number of times that a sample is actually from one class (represented by the row) and predicted to be in the second class (represented by the column). </a:t>
            </a:r>
            <a:endParaRPr lang="zh-CN" altLang="en-US"/>
          </a:p>
          <a:p>
            <a:endParaRPr lang="zh-CN" altLang="en-US"/>
          </a:p>
          <a:p>
            <a:r>
              <a:rPr lang="zh-CN" altLang="en-US"/>
              <a:t>For example, if the value of the cell (4,2) is 6, it means that there were six cases where a sample with the letter D was predicted as being a letter B.</a:t>
            </a:r>
            <a:endParaRPr lang="zh-CN" altLang="en-US"/>
          </a:p>
          <a:p>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5765" y="794385"/>
            <a:ext cx="6278245" cy="92202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sklearn.metrics import confusion_matrix</a:t>
            </a:r>
            <a:endParaRPr lang="zh-CN" altLang="en-US" i="1"/>
          </a:p>
          <a:p>
            <a:pPr marL="742950" lvl="1" indent="-285750">
              <a:buFont typeface="Arial" panose="020B0604020202020204" pitchFamily="34" charset="0"/>
              <a:buChar char="•"/>
            </a:pPr>
            <a:r>
              <a:rPr lang="zh-CN" altLang="en-US" i="1"/>
              <a:t>cm = confusion_matrix(np.argmax(y_test, axis=1), predictions)</a:t>
            </a:r>
            <a:endParaRPr lang="zh-CN" altLang="en-US" i="1"/>
          </a:p>
        </p:txBody>
      </p:sp>
      <p:sp>
        <p:nvSpPr>
          <p:cNvPr id="4" name="文本框 3"/>
          <p:cNvSpPr txBox="1"/>
          <p:nvPr/>
        </p:nvSpPr>
        <p:spPr>
          <a:xfrm>
            <a:off x="405765" y="1830070"/>
            <a:ext cx="8068310" cy="4246245"/>
          </a:xfrm>
          <a:prstGeom prst="rect">
            <a:avLst/>
          </a:prstGeom>
          <a:noFill/>
        </p:spPr>
        <p:txBody>
          <a:bodyPr wrap="square" rtlCol="0" anchor="t">
            <a:spAutoFit/>
          </a:bodyPr>
          <a:p>
            <a:r>
              <a:rPr lang="zh-CN" altLang="en-US"/>
              <a:t>We can also plot this using pyplot, showing graphically which letters are confused with each other. The code is as follows:</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plt.figure(figsize=(10, 10))</a:t>
            </a:r>
            <a:endParaRPr lang="zh-CN" altLang="en-US" i="1"/>
          </a:p>
          <a:p>
            <a:pPr marL="742950" lvl="1" indent="-285750">
              <a:buFont typeface="Arial" panose="020B0604020202020204" pitchFamily="34" charset="0"/>
              <a:buChar char="•"/>
            </a:pPr>
            <a:r>
              <a:rPr lang="zh-CN" altLang="en-US" i="1"/>
              <a:t>plt.imshow(cm)</a:t>
            </a:r>
            <a:endParaRPr lang="zh-CN" altLang="en-US" i="1"/>
          </a:p>
          <a:p>
            <a:endParaRPr lang="zh-CN" altLang="en-US"/>
          </a:p>
          <a:p>
            <a:r>
              <a:rPr lang="zh-CN" altLang="en-US"/>
              <a:t>We set the axis and tick marks to easily reference the letters each index</a:t>
            </a:r>
            <a:endParaRPr lang="zh-CN" altLang="en-US"/>
          </a:p>
          <a:p>
            <a:r>
              <a:rPr lang="zh-CN" altLang="en-US"/>
              <a:t>corresponds to:</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tick_marks = np.arange(len(letters))</a:t>
            </a:r>
            <a:endParaRPr lang="zh-CN" altLang="en-US" i="1"/>
          </a:p>
          <a:p>
            <a:pPr marL="742950" lvl="1" indent="-285750">
              <a:buFont typeface="Arial" panose="020B0604020202020204" pitchFamily="34" charset="0"/>
              <a:buChar char="•"/>
            </a:pPr>
            <a:r>
              <a:rPr lang="zh-CN" altLang="en-US" i="1"/>
              <a:t>plt.xticks(tick_marks, letters)</a:t>
            </a:r>
            <a:endParaRPr lang="zh-CN" altLang="en-US" i="1"/>
          </a:p>
          <a:p>
            <a:pPr marL="742950" lvl="1" indent="-285750">
              <a:buFont typeface="Arial" panose="020B0604020202020204" pitchFamily="34" charset="0"/>
              <a:buChar char="•"/>
            </a:pPr>
            <a:r>
              <a:rPr lang="zh-CN" altLang="en-US" i="1"/>
              <a:t>plt.yticks(tick_marks, letters)</a:t>
            </a:r>
            <a:endParaRPr lang="zh-CN" altLang="en-US" i="1"/>
          </a:p>
          <a:p>
            <a:pPr marL="742950" lvl="1" indent="-285750">
              <a:buFont typeface="Arial" panose="020B0604020202020204" pitchFamily="34" charset="0"/>
              <a:buChar char="•"/>
            </a:pPr>
            <a:r>
              <a:rPr lang="zh-CN" altLang="en-US" i="1"/>
              <a:t>plt.ylabel('Actual')</a:t>
            </a:r>
            <a:endParaRPr lang="zh-CN" altLang="en-US" i="1"/>
          </a:p>
          <a:p>
            <a:pPr marL="742950" lvl="1" indent="-285750">
              <a:buFont typeface="Arial" panose="020B0604020202020204" pitchFamily="34" charset="0"/>
              <a:buChar char="•"/>
            </a:pPr>
            <a:r>
              <a:rPr lang="zh-CN" altLang="en-US" i="1"/>
              <a:t>plt.xlabel('Predicted')</a:t>
            </a:r>
            <a:endParaRPr lang="zh-CN" altLang="en-US" i="1"/>
          </a:p>
          <a:p>
            <a:pPr marL="742950" lvl="1" indent="-285750">
              <a:buFont typeface="Arial" panose="020B0604020202020204" pitchFamily="34" charset="0"/>
              <a:buChar char="•"/>
            </a:pPr>
            <a:r>
              <a:rPr lang="zh-CN" altLang="en-US" i="1"/>
              <a:t>plt.show()</a:t>
            </a:r>
            <a:endParaRPr lang="zh-CN" altLang="en-US" i="1"/>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9920" y="563880"/>
            <a:ext cx="7476490" cy="922020"/>
          </a:xfrm>
          <a:prstGeom prst="rect">
            <a:avLst/>
          </a:prstGeom>
          <a:noFill/>
        </p:spPr>
        <p:txBody>
          <a:bodyPr wrap="square" rtlCol="0" anchor="t">
            <a:spAutoFit/>
          </a:bodyPr>
          <a:p>
            <a:r>
              <a:rPr lang="zh-CN" altLang="en-US"/>
              <a:t>The result is shown in the next graph. It can be quite clearly seen that the main source of error is U being mistaken for an H nearly every single time!</a:t>
            </a:r>
            <a:endParaRPr lang="zh-CN" altLang="en-US"/>
          </a:p>
        </p:txBody>
      </p:sp>
      <p:pic>
        <p:nvPicPr>
          <p:cNvPr id="4" name="图片 3"/>
          <p:cNvPicPr>
            <a:picLocks noChangeAspect="1"/>
          </p:cNvPicPr>
          <p:nvPr/>
        </p:nvPicPr>
        <p:blipFill>
          <a:blip r:embed="rId1"/>
          <a:stretch>
            <a:fillRect/>
          </a:stretch>
        </p:blipFill>
        <p:spPr>
          <a:xfrm>
            <a:off x="1964690" y="1697990"/>
            <a:ext cx="4806950" cy="480568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02005" y="1167130"/>
            <a:ext cx="7211060" cy="1753235"/>
          </a:xfrm>
          <a:prstGeom prst="rect">
            <a:avLst/>
          </a:prstGeom>
          <a:noFill/>
        </p:spPr>
        <p:txBody>
          <a:bodyPr wrap="square" rtlCol="0" anchor="t">
            <a:spAutoFit/>
          </a:bodyPr>
          <a:p>
            <a:r>
              <a:rPr lang="zh-CN" altLang="en-US"/>
              <a:t>The letter U appears in 17 percent of words in our list. For each word that a U appears in, we can expect this to be wrong. </a:t>
            </a:r>
            <a:endParaRPr lang="zh-CN" altLang="en-US"/>
          </a:p>
          <a:p>
            <a:endParaRPr lang="zh-CN" altLang="en-US"/>
          </a:p>
          <a:p>
            <a:r>
              <a:rPr lang="zh-CN" altLang="en-US"/>
              <a:t>U actually appears more often than H (which is in around 11 percent of words), indicating we could get a cheap (although possibly not a robust) boost in accuracy by changing any H prediction into a U.</a:t>
            </a:r>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605" y="2003425"/>
            <a:ext cx="8716645" cy="1927225"/>
          </a:xfrm>
        </p:spPr>
        <p:txBody>
          <a:bodyPr/>
          <a:lstStyle/>
          <a:p>
            <a:r>
              <a:rPr lang="en-US" sz="3200" b="1" dirty="0" smtClean="0">
                <a:solidFill>
                  <a:srgbClr val="4F80BD"/>
                </a:solidFill>
                <a:sym typeface="+mn-ea"/>
              </a:rPr>
              <a:t>Recommending Movies Using</a:t>
            </a:r>
            <a:r>
              <a:rPr lang="en-US" sz="3200" b="1" dirty="0" smtClean="0">
                <a:solidFill>
                  <a:schemeClr val="tx1"/>
                </a:solidFill>
                <a:sym typeface="+mn-ea"/>
              </a:rPr>
              <a:t> </a:t>
            </a:r>
            <a:r>
              <a:rPr lang="en-US" sz="3200" b="1" dirty="0" smtClean="0">
                <a:solidFill>
                  <a:schemeClr val="tx1"/>
                </a:solidFill>
                <a:effectLst>
                  <a:outerShdw blurRad="38100" dist="38100" dir="2700000" algn="tl">
                    <a:srgbClr val="000000">
                      <a:alpha val="43137"/>
                    </a:srgbClr>
                  </a:outerShdw>
                </a:effectLst>
                <a:sym typeface="+mn-ea"/>
              </a:rPr>
              <a:t>Affinity Analysis</a:t>
            </a:r>
            <a:br>
              <a:rPr lang="en-US" sz="3200" b="1" dirty="0" smtClean="0">
                <a:solidFill>
                  <a:schemeClr val="tx1"/>
                </a:solidFill>
                <a:effectLst>
                  <a:outerShdw blurRad="38100" dist="38100" dir="2700000" algn="tl">
                    <a:srgbClr val="000000">
                      <a:alpha val="43137"/>
                    </a:srgbClr>
                  </a:outerShdw>
                </a:effectLst>
                <a:sym typeface="+mn-ea"/>
              </a:rPr>
            </a:b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61620" y="565785"/>
            <a:ext cx="7134225" cy="521970"/>
          </a:xfrm>
          <a:prstGeom prst="rect">
            <a:avLst/>
          </a:prstGeom>
          <a:noFill/>
        </p:spPr>
        <p:txBody>
          <a:bodyPr wrap="square" rtlCol="0" anchor="t">
            <a:spAutoFit/>
          </a:bodyPr>
          <a:p>
            <a:r>
              <a:rPr lang="zh-CN" altLang="en-US" sz="2800" b="1"/>
              <a:t>Algorithms for affinity analysis</a:t>
            </a:r>
            <a:endParaRPr lang="zh-CN" altLang="en-US" sz="2800" b="1"/>
          </a:p>
        </p:txBody>
      </p:sp>
      <p:sp>
        <p:nvSpPr>
          <p:cNvPr id="4" name="文本框 3"/>
          <p:cNvSpPr txBox="1"/>
          <p:nvPr/>
        </p:nvSpPr>
        <p:spPr>
          <a:xfrm>
            <a:off x="261620" y="1305560"/>
            <a:ext cx="8416925" cy="5077460"/>
          </a:xfrm>
          <a:prstGeom prst="rect">
            <a:avLst/>
          </a:prstGeom>
          <a:noFill/>
        </p:spPr>
        <p:txBody>
          <a:bodyPr wrap="square" rtlCol="0" anchor="t">
            <a:spAutoFit/>
          </a:bodyPr>
          <a:p>
            <a:r>
              <a:rPr lang="zh-CN" altLang="en-US"/>
              <a:t>The classic algorithm for </a:t>
            </a:r>
            <a:r>
              <a:rPr lang="zh-CN" altLang="en-US" i="1"/>
              <a:t>affinity analysis</a:t>
            </a:r>
            <a:r>
              <a:rPr lang="zh-CN" altLang="en-US"/>
              <a:t> is called the</a:t>
            </a:r>
            <a:r>
              <a:rPr lang="zh-CN" altLang="en-US" b="1" i="1"/>
              <a:t> Apriori algorithm</a:t>
            </a:r>
            <a:r>
              <a:rPr lang="zh-CN" altLang="en-US"/>
              <a:t>. It addresses the exponential problem of creating sets of items that occur frequently within a database, called </a:t>
            </a:r>
            <a:r>
              <a:rPr lang="zh-CN" altLang="en-US" i="1"/>
              <a:t>frequent itemsets</a:t>
            </a:r>
            <a:r>
              <a:rPr lang="zh-CN" altLang="en-US"/>
              <a:t>. Once these frequent itemsets are discovered, creating association rules is straightforward.</a:t>
            </a:r>
            <a:endParaRPr lang="zh-CN" altLang="en-US"/>
          </a:p>
          <a:p>
            <a:endParaRPr lang="zh-CN" altLang="en-US"/>
          </a:p>
          <a:p>
            <a:r>
              <a:rPr lang="zh-CN" altLang="en-US"/>
              <a:t>The intuition behind </a:t>
            </a:r>
            <a:r>
              <a:rPr lang="zh-CN" altLang="en-US" b="1" i="1"/>
              <a:t>Apriori</a:t>
            </a:r>
            <a:r>
              <a:rPr lang="zh-CN" altLang="en-US"/>
              <a:t> is both simple and clever. </a:t>
            </a:r>
            <a:endParaRPr lang="zh-CN" altLang="en-US"/>
          </a:p>
          <a:p>
            <a:endParaRPr lang="zh-CN" altLang="en-US"/>
          </a:p>
          <a:p>
            <a:r>
              <a:rPr lang="zh-CN" altLang="en-US"/>
              <a:t>First, we ensure that a rule has sufficient support within the dataset. Defining a minimum support level is the key parameter for Apriori. To build a frequent itemset, for an itemset (A, B) to have a support of at least 30, both A and B must occur at least 30 times in the database. </a:t>
            </a:r>
            <a:endParaRPr lang="zh-CN" altLang="en-US"/>
          </a:p>
          <a:p>
            <a:endParaRPr lang="zh-CN" altLang="en-US"/>
          </a:p>
          <a:p>
            <a:r>
              <a:rPr lang="zh-CN" altLang="en-US"/>
              <a:t>This property extends to larger sets as well. For an itemset (A, B, C, D) to be considered frequent, the set (A, B, C) must also be frequent (as must D). These frequent itemsets can be built up and possible itemsets that are not frequent (of which there are many) will never be tested. </a:t>
            </a:r>
            <a:endParaRPr lang="zh-CN" altLang="en-US"/>
          </a:p>
          <a:p>
            <a:endParaRPr lang="zh-CN" altLang="en-US"/>
          </a:p>
          <a:p>
            <a:r>
              <a:rPr lang="zh-CN" altLang="en-US"/>
              <a:t>This saves significant time in testing new rules.</a:t>
            </a:r>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9735" y="707390"/>
            <a:ext cx="8041640" cy="1476375"/>
          </a:xfrm>
          <a:prstGeom prst="rect">
            <a:avLst/>
          </a:prstGeom>
          <a:noFill/>
        </p:spPr>
        <p:txBody>
          <a:bodyPr wrap="square" rtlCol="0" anchor="t">
            <a:spAutoFit/>
          </a:bodyPr>
          <a:p>
            <a:r>
              <a:rPr lang="zh-CN" altLang="en-US"/>
              <a:t>Other example algorithms for affinity analysis include the </a:t>
            </a:r>
            <a:r>
              <a:rPr lang="zh-CN" altLang="en-US" b="1" i="1"/>
              <a:t>Eclat</a:t>
            </a:r>
            <a:r>
              <a:rPr lang="zh-CN" altLang="en-US"/>
              <a:t> and </a:t>
            </a:r>
            <a:r>
              <a:rPr lang="zh-CN" altLang="en-US" b="1" i="1"/>
              <a:t>FP-growth </a:t>
            </a:r>
            <a:r>
              <a:rPr lang="zh-CN" altLang="en-US"/>
              <a:t>algorithms. There are many improvements to these algorithms in the data mining literature that further improve the efficiency of the method. </a:t>
            </a:r>
            <a:endParaRPr lang="zh-CN" altLang="en-US"/>
          </a:p>
          <a:p>
            <a:endParaRPr lang="zh-CN" altLang="en-US"/>
          </a:p>
          <a:p>
            <a:r>
              <a:rPr lang="zh-CN" altLang="en-US"/>
              <a:t>In </a:t>
            </a:r>
            <a:r>
              <a:rPr lang="en-US" altLang="zh-CN" b="1"/>
              <a:t>here</a:t>
            </a:r>
            <a:r>
              <a:rPr lang="zh-CN" altLang="en-US"/>
              <a:t>, we will focus on the basic </a:t>
            </a:r>
            <a:r>
              <a:rPr lang="zh-CN" altLang="en-US" b="1" i="1"/>
              <a:t>Apriori algorithm</a:t>
            </a:r>
            <a:r>
              <a:rPr lang="zh-CN" altLang="en-US"/>
              <a:t>.</a:t>
            </a:r>
            <a:endParaRPr lang="zh-CN" altLang="en-US"/>
          </a:p>
        </p:txBody>
      </p:sp>
      <p:sp>
        <p:nvSpPr>
          <p:cNvPr id="4" name="文本框 3"/>
          <p:cNvSpPr txBox="1"/>
          <p:nvPr/>
        </p:nvSpPr>
        <p:spPr>
          <a:xfrm>
            <a:off x="419735" y="2481580"/>
            <a:ext cx="4737735" cy="521970"/>
          </a:xfrm>
          <a:prstGeom prst="rect">
            <a:avLst/>
          </a:prstGeom>
          <a:noFill/>
        </p:spPr>
        <p:txBody>
          <a:bodyPr wrap="square" rtlCol="0" anchor="t">
            <a:spAutoFit/>
          </a:bodyPr>
          <a:p>
            <a:r>
              <a:rPr lang="zh-CN" altLang="en-US" sz="2800" b="1"/>
              <a:t>Choosing parameters</a:t>
            </a:r>
            <a:endParaRPr lang="zh-CN" altLang="en-US" sz="2800" b="1"/>
          </a:p>
        </p:txBody>
      </p:sp>
      <p:sp>
        <p:nvSpPr>
          <p:cNvPr id="5" name="文本框 4"/>
          <p:cNvSpPr txBox="1"/>
          <p:nvPr/>
        </p:nvSpPr>
        <p:spPr>
          <a:xfrm>
            <a:off x="419735" y="3201035"/>
            <a:ext cx="8041005" cy="1753235"/>
          </a:xfrm>
          <a:prstGeom prst="rect">
            <a:avLst/>
          </a:prstGeom>
          <a:noFill/>
        </p:spPr>
        <p:txBody>
          <a:bodyPr wrap="square" rtlCol="0" anchor="t">
            <a:spAutoFit/>
          </a:bodyPr>
          <a:p>
            <a:r>
              <a:rPr lang="zh-CN" altLang="en-US"/>
              <a:t>To perform association rule mining for affinity analysis, we first use the Apriori</a:t>
            </a:r>
            <a:endParaRPr lang="zh-CN" altLang="en-US"/>
          </a:p>
          <a:p>
            <a:r>
              <a:rPr lang="zh-CN" altLang="en-US"/>
              <a:t>to generate frequent itemsets. </a:t>
            </a:r>
            <a:endParaRPr lang="zh-CN" altLang="en-US"/>
          </a:p>
          <a:p>
            <a:endParaRPr lang="zh-CN" altLang="en-US"/>
          </a:p>
          <a:p>
            <a:r>
              <a:rPr lang="zh-CN" altLang="en-US"/>
              <a:t>Next, we create association rules (for example, if a person recommended movie X, they would also recommend movie Y) by testing combinations of premises and conclusions within those frequent itemsets.</a:t>
            </a: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3890" y="765175"/>
            <a:ext cx="7935595" cy="1476375"/>
          </a:xfrm>
          <a:prstGeom prst="rect">
            <a:avLst/>
          </a:prstGeom>
          <a:noFill/>
        </p:spPr>
        <p:txBody>
          <a:bodyPr wrap="square" rtlCol="0" anchor="t">
            <a:spAutoFit/>
          </a:bodyPr>
          <a:p>
            <a:r>
              <a:rPr lang="zh-CN" altLang="en-US"/>
              <a:t>For the first stage, the </a:t>
            </a:r>
            <a:r>
              <a:rPr lang="zh-CN" altLang="en-US" b="1" i="1"/>
              <a:t>Apriori </a:t>
            </a:r>
            <a:r>
              <a:rPr lang="zh-CN" altLang="en-US"/>
              <a:t>algorithm needs a value for the minimum support that an itemset needs to be considered frequent. Any itemsets with less support will not be considered. Setting this minimum support too low will cause Apriori to test a larger number of itemsets, slowing the algorithm down. Setting it too high will result in fewer itemsets being considered frequent.</a:t>
            </a:r>
            <a:endParaRPr lang="zh-CN" altLang="en-US"/>
          </a:p>
        </p:txBody>
      </p:sp>
      <p:sp>
        <p:nvSpPr>
          <p:cNvPr id="4" name="文本框 3"/>
          <p:cNvSpPr txBox="1"/>
          <p:nvPr/>
        </p:nvSpPr>
        <p:spPr>
          <a:xfrm>
            <a:off x="643890" y="2829560"/>
            <a:ext cx="7936230" cy="1198880"/>
          </a:xfrm>
          <a:prstGeom prst="rect">
            <a:avLst/>
          </a:prstGeom>
          <a:noFill/>
        </p:spPr>
        <p:txBody>
          <a:bodyPr wrap="square" rtlCol="0" anchor="t">
            <a:spAutoFit/>
          </a:bodyPr>
          <a:p>
            <a:r>
              <a:rPr lang="zh-CN" altLang="en-US"/>
              <a:t>In the second stage, after the frequent itemsets have been discovered, association rules are tested based on their confidence. We could choose a minimum confidence level, a number of rules to return, or simply return all of them and let the user decide what to do with them.</a:t>
            </a:r>
            <a:endParaRPr lang="zh-CN" altLang="en-US"/>
          </a:p>
        </p:txBody>
      </p:sp>
      <p:sp>
        <p:nvSpPr>
          <p:cNvPr id="5" name="文本框 4"/>
          <p:cNvSpPr txBox="1"/>
          <p:nvPr/>
        </p:nvSpPr>
        <p:spPr>
          <a:xfrm>
            <a:off x="643255" y="4563110"/>
            <a:ext cx="7936230" cy="1476375"/>
          </a:xfrm>
          <a:prstGeom prst="rect">
            <a:avLst/>
          </a:prstGeom>
          <a:noFill/>
        </p:spPr>
        <p:txBody>
          <a:bodyPr wrap="square" rtlCol="0" anchor="t">
            <a:spAutoFit/>
          </a:bodyPr>
          <a:p>
            <a:r>
              <a:rPr lang="zh-CN" altLang="en-US"/>
              <a:t>In </a:t>
            </a:r>
            <a:r>
              <a:rPr lang="en-US" altLang="zh-CN"/>
              <a:t>here</a:t>
            </a:r>
            <a:r>
              <a:rPr lang="zh-CN" altLang="en-US"/>
              <a:t>, we will return only rules above a given confidence level. Therefore, we need to set our minimum confidence level. Setting this too low will result in rules that have a high support, but are not very accurate. Setting this higher will result in only more accurate rules being returned, but with fewer rules being discovered.</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7840" y="690880"/>
            <a:ext cx="8159750" cy="521970"/>
          </a:xfrm>
          <a:prstGeom prst="rect">
            <a:avLst/>
          </a:prstGeom>
          <a:noFill/>
        </p:spPr>
        <p:txBody>
          <a:bodyPr wrap="square" rtlCol="0" anchor="t">
            <a:spAutoFit/>
          </a:bodyPr>
          <a:p>
            <a:r>
              <a:rPr lang="zh-CN" altLang="en-US" sz="2800" b="1"/>
              <a:t>The movie recommendation problem</a:t>
            </a:r>
            <a:endParaRPr lang="zh-CN" altLang="en-US" sz="2800" b="1"/>
          </a:p>
        </p:txBody>
      </p:sp>
      <p:sp>
        <p:nvSpPr>
          <p:cNvPr id="4" name="文本框 3"/>
          <p:cNvSpPr txBox="1"/>
          <p:nvPr/>
        </p:nvSpPr>
        <p:spPr>
          <a:xfrm>
            <a:off x="498475" y="1560830"/>
            <a:ext cx="8158480" cy="1753235"/>
          </a:xfrm>
          <a:prstGeom prst="rect">
            <a:avLst/>
          </a:prstGeom>
          <a:noFill/>
        </p:spPr>
        <p:txBody>
          <a:bodyPr wrap="square" rtlCol="0" anchor="t">
            <a:spAutoFit/>
          </a:bodyPr>
          <a:p>
            <a:r>
              <a:rPr lang="zh-CN" altLang="en-US"/>
              <a:t>Product recommendation is big business. </a:t>
            </a:r>
            <a:endParaRPr lang="zh-CN" altLang="en-US"/>
          </a:p>
          <a:p>
            <a:endParaRPr lang="zh-CN" altLang="en-US"/>
          </a:p>
          <a:p>
            <a:r>
              <a:rPr lang="zh-CN" altLang="en-US"/>
              <a:t>Online stores use it to up-sell to customers by recommending other products that they could buy. Making better recommendations leads to better sales. When online shopping is selling to millions of customers every year, there is a lot of potential money to be made by selling more items to these customers.</a:t>
            </a:r>
            <a:endParaRPr lang="zh-CN" altLang="en-US"/>
          </a:p>
        </p:txBody>
      </p:sp>
      <p:sp>
        <p:nvSpPr>
          <p:cNvPr id="5" name="文本框 4"/>
          <p:cNvSpPr txBox="1"/>
          <p:nvPr/>
        </p:nvSpPr>
        <p:spPr>
          <a:xfrm>
            <a:off x="498475" y="3479800"/>
            <a:ext cx="4870450" cy="521970"/>
          </a:xfrm>
          <a:prstGeom prst="rect">
            <a:avLst/>
          </a:prstGeom>
          <a:noFill/>
        </p:spPr>
        <p:txBody>
          <a:bodyPr wrap="square" rtlCol="0" anchor="t">
            <a:spAutoFit/>
          </a:bodyPr>
          <a:p>
            <a:r>
              <a:rPr lang="zh-CN" altLang="en-US" sz="2800" b="1"/>
              <a:t>Obtaining the dataset</a:t>
            </a:r>
            <a:endParaRPr lang="zh-CN" altLang="en-US" sz="2800" b="1"/>
          </a:p>
        </p:txBody>
      </p:sp>
      <p:sp>
        <p:nvSpPr>
          <p:cNvPr id="6" name="文本框 5"/>
          <p:cNvSpPr txBox="1"/>
          <p:nvPr/>
        </p:nvSpPr>
        <p:spPr>
          <a:xfrm>
            <a:off x="492760" y="4213860"/>
            <a:ext cx="8158480" cy="2030095"/>
          </a:xfrm>
          <a:prstGeom prst="rect">
            <a:avLst/>
          </a:prstGeom>
          <a:noFill/>
        </p:spPr>
        <p:txBody>
          <a:bodyPr wrap="square" rtlCol="0" anchor="t">
            <a:spAutoFit/>
          </a:bodyPr>
          <a:p>
            <a:r>
              <a:rPr lang="zh-CN" altLang="en-US"/>
              <a:t>Since the inception of the Netflix Prize, Grouplens, a research group at the University of Minnesota, has released several datasets that are often used for testing algorithms in this area. They have released several versions of a movie rating dataset, which have different sizes. </a:t>
            </a:r>
            <a:endParaRPr lang="zh-CN" altLang="en-US"/>
          </a:p>
          <a:p>
            <a:endParaRPr lang="zh-CN" altLang="en-US"/>
          </a:p>
          <a:p>
            <a:r>
              <a:rPr lang="zh-CN" altLang="en-US"/>
              <a:t>There is a version with 100,000 reviews, one with 1 million reviews and one with 10 million reviews.</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
        <p:nvSpPr>
          <p:cNvPr id="4" name="文本框 3"/>
          <p:cNvSpPr txBox="1"/>
          <p:nvPr/>
        </p:nvSpPr>
        <p:spPr>
          <a:xfrm>
            <a:off x="314960" y="869950"/>
            <a:ext cx="8514715" cy="4246245"/>
          </a:xfrm>
          <a:prstGeom prst="rect">
            <a:avLst/>
          </a:prstGeom>
          <a:noFill/>
        </p:spPr>
        <p:txBody>
          <a:bodyPr wrap="square" rtlCol="0" anchor="t">
            <a:spAutoFit/>
          </a:bodyPr>
          <a:p>
            <a:r>
              <a:rPr lang="zh-CN" altLang="en-US"/>
              <a:t>The scikit-learn library is a collection of data mining algorithms, written in Python</a:t>
            </a:r>
            <a:endParaRPr lang="zh-CN" altLang="en-US"/>
          </a:p>
          <a:p>
            <a:r>
              <a:rPr lang="zh-CN" altLang="en-US"/>
              <a:t>and using a common programming interface. </a:t>
            </a:r>
            <a:endParaRPr lang="zh-CN" altLang="en-US"/>
          </a:p>
          <a:p>
            <a:r>
              <a:rPr lang="zh-CN" altLang="en-US"/>
              <a:t>This allows users to easily try different algorithms as well as utilize standard tools for doing effective testing and parameter searching. There are a large number of algorithms and utilities in scikit-learn.</a:t>
            </a:r>
            <a:endParaRPr lang="zh-CN" altLang="en-US"/>
          </a:p>
          <a:p>
            <a:endParaRPr lang="zh-CN" altLang="en-US"/>
          </a:p>
          <a:p>
            <a:r>
              <a:rPr lang="zh-CN" altLang="en-US"/>
              <a:t>In this </a:t>
            </a:r>
            <a:r>
              <a:rPr lang="en-US" altLang="zh-CN"/>
              <a:t>experiment</a:t>
            </a:r>
            <a:r>
              <a:rPr lang="zh-CN" altLang="en-US"/>
              <a:t>, we focus on setting up a good framework for running data mining procedures. This will be used in later </a:t>
            </a:r>
            <a:r>
              <a:rPr lang="en-US" altLang="zh-CN"/>
              <a:t>experiments</a:t>
            </a:r>
            <a:r>
              <a:rPr lang="zh-CN" altLang="en-US"/>
              <a:t>, which are all focused on applications and techniques to use in those situations.</a:t>
            </a:r>
            <a:endParaRPr lang="zh-CN" altLang="en-US"/>
          </a:p>
          <a:p>
            <a:endParaRPr lang="zh-CN" altLang="en-US"/>
          </a:p>
          <a:p>
            <a:r>
              <a:rPr lang="zh-CN" altLang="en-US"/>
              <a:t>The key concepts introduced in this chapter are as follows:</a:t>
            </a:r>
            <a:endParaRPr lang="zh-CN" altLang="en-US"/>
          </a:p>
          <a:p>
            <a:endParaRPr lang="zh-CN" altLang="en-US"/>
          </a:p>
          <a:p>
            <a:r>
              <a:rPr lang="zh-CN" altLang="en-US"/>
              <a:t>• </a:t>
            </a:r>
            <a:r>
              <a:rPr lang="zh-CN" altLang="en-US" b="1"/>
              <a:t>Estimators</a:t>
            </a:r>
            <a:r>
              <a:rPr lang="zh-CN" altLang="en-US"/>
              <a:t>: This is to perform classification, clustering, and regression</a:t>
            </a:r>
            <a:endParaRPr lang="zh-CN" altLang="en-US"/>
          </a:p>
          <a:p>
            <a:r>
              <a:rPr lang="zh-CN" altLang="en-US"/>
              <a:t>• </a:t>
            </a:r>
            <a:r>
              <a:rPr lang="zh-CN" altLang="en-US" b="1"/>
              <a:t>Transformers</a:t>
            </a:r>
            <a:r>
              <a:rPr lang="zh-CN" altLang="en-US"/>
              <a:t>: This is to perform preprocessing and data alterations</a:t>
            </a:r>
            <a:endParaRPr lang="zh-CN" altLang="en-US"/>
          </a:p>
          <a:p>
            <a:r>
              <a:rPr lang="zh-CN" altLang="en-US"/>
              <a:t>• </a:t>
            </a:r>
            <a:r>
              <a:rPr lang="zh-CN" altLang="en-US" b="1"/>
              <a:t>Pipelines</a:t>
            </a:r>
            <a:r>
              <a:rPr lang="zh-CN" altLang="en-US"/>
              <a:t>: This is to put together your workflow into a replicable format</a:t>
            </a:r>
            <a:endParaRPr lang="zh-CN" altLang="en-US"/>
          </a:p>
        </p:txBody>
      </p:sp>
      <p:sp>
        <p:nvSpPr>
          <p:cNvPr id="5" name="文本框 4"/>
          <p:cNvSpPr txBox="1"/>
          <p:nvPr/>
        </p:nvSpPr>
        <p:spPr>
          <a:xfrm>
            <a:off x="577215" y="6002655"/>
            <a:ext cx="8159750" cy="368300"/>
          </a:xfrm>
          <a:prstGeom prst="rect">
            <a:avLst/>
          </a:prstGeom>
          <a:noFill/>
        </p:spPr>
        <p:txBody>
          <a:bodyPr wrap="square" rtlCol="0" anchor="t">
            <a:spAutoFit/>
          </a:bodyPr>
          <a:p>
            <a:r>
              <a:rPr lang="zh-CN" altLang="en-US"/>
              <a:t>http://scikit-learn.org/stable/</a:t>
            </a:r>
            <a:endParaRPr lang="zh-CN" altLang="en-US"/>
          </a:p>
        </p:txBody>
      </p:sp>
      <p:pic>
        <p:nvPicPr>
          <p:cNvPr id="6" name="图片 5" descr="365630"/>
          <p:cNvPicPr>
            <a:picLocks noChangeAspect="1"/>
          </p:cNvPicPr>
          <p:nvPr/>
        </p:nvPicPr>
        <p:blipFill>
          <a:blip r:embed="rId1"/>
          <a:stretch>
            <a:fillRect/>
          </a:stretch>
        </p:blipFill>
        <p:spPr>
          <a:xfrm>
            <a:off x="4274185" y="5024120"/>
            <a:ext cx="1649730" cy="164973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8480" y="854710"/>
            <a:ext cx="8067040" cy="3692525"/>
          </a:xfrm>
          <a:prstGeom prst="rect">
            <a:avLst/>
          </a:prstGeom>
          <a:noFill/>
        </p:spPr>
        <p:txBody>
          <a:bodyPr wrap="square" rtlCol="0" anchor="t">
            <a:spAutoFit/>
          </a:bodyPr>
          <a:p>
            <a:r>
              <a:rPr lang="zh-CN" altLang="en-US"/>
              <a:t>The datasets are available from http://grouplens.org/datasets/movielens/</a:t>
            </a:r>
            <a:endParaRPr lang="zh-CN" altLang="en-US"/>
          </a:p>
          <a:p>
            <a:r>
              <a:rPr lang="zh-CN" altLang="en-US"/>
              <a:t>and the dataset we are going to use in this chapter is the MovieLens 1 million</a:t>
            </a:r>
            <a:endParaRPr lang="zh-CN" altLang="en-US"/>
          </a:p>
          <a:p>
            <a:r>
              <a:rPr lang="zh-CN" altLang="en-US"/>
              <a:t>dataset. Download this dataset and unzip it in your data folder. </a:t>
            </a:r>
            <a:endParaRPr lang="zh-CN" altLang="en-US"/>
          </a:p>
          <a:p>
            <a:endParaRPr lang="zh-CN" altLang="en-US"/>
          </a:p>
          <a:p>
            <a:r>
              <a:rPr lang="zh-CN" altLang="en-US"/>
              <a:t>Start a new IPython Notebook and type the following code:</a:t>
            </a:r>
            <a:endParaRPr lang="zh-CN" altLang="en-US"/>
          </a:p>
          <a:p>
            <a:endParaRPr lang="zh-CN" altLang="en-US"/>
          </a:p>
          <a:p>
            <a:pPr marL="1200150" lvl="2" indent="-285750">
              <a:buFont typeface="Arial" panose="020B0604020202020204" pitchFamily="34" charset="0"/>
              <a:buChar char="•"/>
            </a:pPr>
            <a:r>
              <a:rPr lang="zh-CN" altLang="en-US" i="1"/>
              <a:t>import os</a:t>
            </a:r>
            <a:endParaRPr lang="zh-CN" altLang="en-US" i="1"/>
          </a:p>
          <a:p>
            <a:pPr marL="1200150" lvl="2" indent="-285750">
              <a:buFont typeface="Arial" panose="020B0604020202020204" pitchFamily="34" charset="0"/>
              <a:buChar char="•"/>
            </a:pPr>
            <a:r>
              <a:rPr lang="zh-CN" altLang="en-US" i="1"/>
              <a:t>import pandas as pd</a:t>
            </a:r>
            <a:endParaRPr lang="zh-CN" altLang="en-US" i="1"/>
          </a:p>
          <a:p>
            <a:pPr marL="1200150" lvl="2" indent="-285750">
              <a:buFont typeface="Arial" panose="020B0604020202020204" pitchFamily="34" charset="0"/>
              <a:buChar char="•"/>
            </a:pPr>
            <a:r>
              <a:rPr lang="zh-CN" altLang="en-US" i="1"/>
              <a:t>data_folder = os.path.join(os.path.expanduser("~"), "Data","ml-100k")</a:t>
            </a:r>
            <a:endParaRPr lang="zh-CN" altLang="en-US" i="1"/>
          </a:p>
          <a:p>
            <a:pPr marL="1200150" lvl="2" indent="-285750">
              <a:buFont typeface="Arial" panose="020B0604020202020204" pitchFamily="34" charset="0"/>
              <a:buChar char="•"/>
            </a:pPr>
            <a:r>
              <a:rPr lang="zh-CN" altLang="en-US" i="1"/>
              <a:t>ratings_filename = os.path.join(data_folder, "u.data")</a:t>
            </a:r>
            <a:endParaRPr lang="zh-CN" altLang="en-US" i="1"/>
          </a:p>
          <a:p>
            <a:pPr marL="1200150" lvl="2" indent="-285750">
              <a:buFont typeface="Arial" panose="020B0604020202020204" pitchFamily="34" charset="0"/>
              <a:buChar char="•"/>
            </a:pPr>
            <a:endParaRPr lang="zh-CN" altLang="en-US" i="1"/>
          </a:p>
          <a:p>
            <a:pPr marL="285750" indent="-285750"/>
            <a:r>
              <a:rPr lang="zh-CN" altLang="en-US"/>
              <a:t>Ensure that ratings_filename points to the u.data file in the unzipped folder.</a:t>
            </a:r>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9105" y="631190"/>
            <a:ext cx="6830695" cy="521970"/>
          </a:xfrm>
          <a:prstGeom prst="rect">
            <a:avLst/>
          </a:prstGeom>
          <a:noFill/>
        </p:spPr>
        <p:txBody>
          <a:bodyPr wrap="square" rtlCol="0" anchor="t">
            <a:spAutoFit/>
          </a:bodyPr>
          <a:p>
            <a:r>
              <a:rPr lang="zh-CN" altLang="en-US" sz="2800" b="1"/>
              <a:t>Loading with pandas</a:t>
            </a:r>
            <a:endParaRPr lang="zh-CN" altLang="en-US" sz="2800" b="1"/>
          </a:p>
        </p:txBody>
      </p:sp>
      <p:sp>
        <p:nvSpPr>
          <p:cNvPr id="4" name="文本框 3"/>
          <p:cNvSpPr txBox="1"/>
          <p:nvPr/>
        </p:nvSpPr>
        <p:spPr>
          <a:xfrm>
            <a:off x="478790" y="1288415"/>
            <a:ext cx="8186420" cy="5077460"/>
          </a:xfrm>
          <a:prstGeom prst="rect">
            <a:avLst/>
          </a:prstGeom>
          <a:noFill/>
        </p:spPr>
        <p:txBody>
          <a:bodyPr wrap="square" rtlCol="0" anchor="t">
            <a:spAutoFit/>
          </a:bodyPr>
          <a:p>
            <a:r>
              <a:rPr lang="zh-CN" altLang="en-US"/>
              <a:t>When loading the file, we set the delimiter parameter to the tab character, tell pandas not to read the first row as the header (with header=None), and set the column names. </a:t>
            </a:r>
            <a:endParaRPr lang="zh-CN" altLang="en-US"/>
          </a:p>
          <a:p>
            <a:endParaRPr lang="zh-CN" altLang="en-US"/>
          </a:p>
          <a:p>
            <a:r>
              <a:rPr lang="zh-CN" altLang="en-US"/>
              <a:t>Let's look at the following code:</a:t>
            </a:r>
            <a:endParaRPr lang="zh-CN" altLang="en-US"/>
          </a:p>
          <a:p>
            <a:endParaRPr lang="zh-CN" altLang="en-US"/>
          </a:p>
          <a:p>
            <a:pPr marL="742950" lvl="1" indent="-285750">
              <a:buFont typeface="Arial" panose="020B0604020202020204" pitchFamily="34" charset="0"/>
              <a:buChar char="•"/>
            </a:pPr>
            <a:r>
              <a:rPr lang="zh-CN" altLang="en-US" i="1"/>
              <a:t>all_ratings = pd.read_csv(ratings_filename, delimiter="\t",</a:t>
            </a:r>
            <a:endParaRPr lang="zh-CN" altLang="en-US" i="1"/>
          </a:p>
          <a:p>
            <a:pPr marL="742950" lvl="1" indent="-285750">
              <a:buFont typeface="Arial" panose="020B0604020202020204" pitchFamily="34" charset="0"/>
              <a:buChar char="•"/>
            </a:pPr>
            <a:r>
              <a:rPr lang="zh-CN" altLang="en-US" i="1"/>
              <a:t>header=None, names = ["UserID", "MovieID", "Rating", "Datetime"])</a:t>
            </a:r>
            <a:endParaRPr lang="zh-CN" altLang="en-US" i="1"/>
          </a:p>
          <a:p>
            <a:pPr marL="285750" indent="-285750"/>
            <a:endParaRPr lang="zh-CN" altLang="en-US"/>
          </a:p>
          <a:p>
            <a:pPr marL="285750" indent="-285750"/>
            <a:r>
              <a:rPr lang="zh-CN" altLang="en-US"/>
              <a:t>While we won't use it in this chapter, you can properly parse the date timestamp using the following line:</a:t>
            </a:r>
            <a:endParaRPr lang="zh-CN" altLang="en-US"/>
          </a:p>
          <a:p>
            <a:pPr marL="285750" indent="-285750"/>
            <a:endParaRPr lang="zh-CN" altLang="en-US"/>
          </a:p>
          <a:p>
            <a:pPr marL="742950" lvl="1" indent="-285750">
              <a:buFont typeface="Arial" panose="020B0604020202020204" pitchFamily="34" charset="0"/>
              <a:buChar char="•"/>
            </a:pPr>
            <a:r>
              <a:rPr lang="zh-CN" altLang="en-US" i="1"/>
              <a:t>all_ratings["Datetime"] = pd.to_datetime(all_ratings['Datetime'],</a:t>
            </a:r>
            <a:endParaRPr lang="zh-CN" altLang="en-US" i="1"/>
          </a:p>
          <a:p>
            <a:pPr marL="742950" lvl="1" indent="-285750">
              <a:buFont typeface="Arial" panose="020B0604020202020204" pitchFamily="34" charset="0"/>
              <a:buChar char="•"/>
            </a:pPr>
            <a:r>
              <a:rPr lang="zh-CN" altLang="en-US" i="1"/>
              <a:t>unit='s')</a:t>
            </a:r>
            <a:endParaRPr lang="zh-CN" altLang="en-US" i="1"/>
          </a:p>
          <a:p>
            <a:pPr marL="742950" lvl="1" indent="-285750">
              <a:buFont typeface="Arial" panose="020B0604020202020204" pitchFamily="34" charset="0"/>
              <a:buChar char="•"/>
            </a:pPr>
            <a:endParaRPr lang="zh-CN" altLang="en-US" i="1"/>
          </a:p>
          <a:p>
            <a:pPr marL="285750" indent="-285750"/>
            <a:r>
              <a:rPr lang="zh-CN" altLang="en-US"/>
              <a:t>You can view the first few records by running the following in a new cell:</a:t>
            </a:r>
            <a:endParaRPr lang="zh-CN" altLang="en-US"/>
          </a:p>
          <a:p>
            <a:pPr marL="285750" indent="-285750"/>
            <a:endParaRPr lang="en-US" altLang="zh-CN"/>
          </a:p>
          <a:p>
            <a:pPr marL="742950" lvl="1" indent="-285750">
              <a:buFont typeface="Arial" panose="020B0604020202020204" pitchFamily="34" charset="0"/>
              <a:buChar char="•"/>
            </a:pPr>
            <a:r>
              <a:rPr lang="zh-CN" altLang="en-US" i="1"/>
              <a:t>all_ratings[:5]</a:t>
            </a:r>
            <a:endParaRPr lang="zh-CN" altLang="en-US" i="1"/>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5765" y="690880"/>
            <a:ext cx="8186420" cy="368300"/>
          </a:xfrm>
          <a:prstGeom prst="rect">
            <a:avLst/>
          </a:prstGeom>
          <a:noFill/>
        </p:spPr>
        <p:txBody>
          <a:bodyPr wrap="square" rtlCol="0" anchor="t">
            <a:spAutoFit/>
          </a:bodyPr>
          <a:p>
            <a:r>
              <a:rPr lang="zh-CN" altLang="en-US"/>
              <a:t>The result will come out looking something like this:</a:t>
            </a:r>
            <a:endParaRPr lang="zh-CN" altLang="en-US"/>
          </a:p>
        </p:txBody>
      </p:sp>
      <p:graphicFrame>
        <p:nvGraphicFramePr>
          <p:cNvPr id="6" name="表格 5"/>
          <p:cNvGraphicFramePr/>
          <p:nvPr/>
        </p:nvGraphicFramePr>
        <p:xfrm>
          <a:off x="728345" y="1501140"/>
          <a:ext cx="6858000" cy="3855720"/>
        </p:xfrm>
        <a:graphic>
          <a:graphicData uri="http://schemas.openxmlformats.org/drawingml/2006/table">
            <a:tbl>
              <a:tblPr firstRow="1" bandRow="1">
                <a:tableStyleId>{5C22544A-7EE6-4342-B048-85BDC9FD1C3A}</a:tableStyleId>
              </a:tblPr>
              <a:tblGrid>
                <a:gridCol w="1279525"/>
                <a:gridCol w="1279525"/>
                <a:gridCol w="1279525"/>
                <a:gridCol w="1279525"/>
                <a:gridCol w="1739900"/>
              </a:tblGrid>
              <a:tr h="381000">
                <a:tc>
                  <a:txBody>
                    <a:bodyPr/>
                    <a:p>
                      <a:pPr algn="ctr">
                        <a:buNone/>
                      </a:pPr>
                      <a:endParaRPr lang="zh-CN" altLang="en-US"/>
                    </a:p>
                  </a:txBody>
                  <a:tcPr/>
                </a:tc>
                <a:tc>
                  <a:txBody>
                    <a:bodyPr/>
                    <a:p>
                      <a:pPr algn="ctr">
                        <a:buNone/>
                      </a:pPr>
                      <a:r>
                        <a:rPr lang="zh-CN" altLang="en-US"/>
                        <a:t>UserID </a:t>
                      </a:r>
                      <a:endParaRPr lang="zh-CN" altLang="en-US"/>
                    </a:p>
                  </a:txBody>
                  <a:tcPr/>
                </a:tc>
                <a:tc>
                  <a:txBody>
                    <a:bodyPr/>
                    <a:p>
                      <a:pPr algn="ctr">
                        <a:buNone/>
                      </a:pPr>
                      <a:r>
                        <a:rPr lang="zh-CN" altLang="en-US" sz="1800">
                          <a:sym typeface="+mn-ea"/>
                        </a:rPr>
                        <a:t>MovieID </a:t>
                      </a:r>
                      <a:endParaRPr lang="zh-CN" altLang="en-US"/>
                    </a:p>
                  </a:txBody>
                  <a:tcPr/>
                </a:tc>
                <a:tc>
                  <a:txBody>
                    <a:bodyPr/>
                    <a:p>
                      <a:pPr algn="ctr">
                        <a:buNone/>
                      </a:pPr>
                      <a:r>
                        <a:rPr lang="zh-CN" altLang="en-US" sz="1800">
                          <a:sym typeface="+mn-ea"/>
                        </a:rPr>
                        <a:t>Rating </a:t>
                      </a:r>
                      <a:endParaRPr lang="zh-CN" altLang="en-US"/>
                    </a:p>
                  </a:txBody>
                  <a:tcPr/>
                </a:tc>
                <a:tc>
                  <a:txBody>
                    <a:bodyPr/>
                    <a:p>
                      <a:pPr algn="ctr">
                        <a:buNone/>
                      </a:pPr>
                      <a:r>
                        <a:rPr lang="zh-CN" altLang="en-US" sz="1800">
                          <a:sym typeface="+mn-ea"/>
                        </a:rPr>
                        <a:t>Datetime</a:t>
                      </a:r>
                      <a:endParaRPr lang="zh-CN" altLang="en-US"/>
                    </a:p>
                  </a:txBody>
                  <a:tcPr/>
                </a:tc>
              </a:tr>
              <a:tr h="381000">
                <a:tc>
                  <a:txBody>
                    <a:bodyPr/>
                    <a:p>
                      <a:pPr algn="ctr">
                        <a:buNone/>
                      </a:pPr>
                      <a:r>
                        <a:rPr lang="en-US" altLang="zh-CN"/>
                        <a:t>0</a:t>
                      </a:r>
                      <a:endParaRPr lang="en-US" altLang="zh-CN"/>
                    </a:p>
                  </a:txBody>
                  <a:tcPr/>
                </a:tc>
                <a:tc>
                  <a:txBody>
                    <a:bodyPr/>
                    <a:p>
                      <a:pPr algn="ctr">
                        <a:buNone/>
                      </a:pPr>
                      <a:r>
                        <a:rPr lang="en-US" altLang="zh-CN"/>
                        <a:t>196</a:t>
                      </a:r>
                      <a:endParaRPr lang="en-US" altLang="zh-CN"/>
                    </a:p>
                  </a:txBody>
                  <a:tcPr/>
                </a:tc>
                <a:tc>
                  <a:txBody>
                    <a:bodyPr/>
                    <a:p>
                      <a:pPr algn="ctr">
                        <a:buNone/>
                      </a:pPr>
                      <a:r>
                        <a:rPr lang="en-US" altLang="zh-CN"/>
                        <a:t>242</a:t>
                      </a:r>
                      <a:endParaRPr lang="en-US" altLang="zh-CN"/>
                    </a:p>
                  </a:txBody>
                  <a:tcPr/>
                </a:tc>
                <a:tc>
                  <a:txBody>
                    <a:bodyPr/>
                    <a:p>
                      <a:pPr algn="ctr">
                        <a:buNone/>
                      </a:pPr>
                      <a:r>
                        <a:rPr lang="en-US" altLang="zh-CN"/>
                        <a:t>3</a:t>
                      </a:r>
                      <a:endParaRPr lang="en-US" altLang="zh-CN"/>
                    </a:p>
                  </a:txBody>
                  <a:tcPr/>
                </a:tc>
                <a:tc>
                  <a:txBody>
                    <a:bodyPr/>
                    <a:p>
                      <a:pPr algn="ctr">
                        <a:buNone/>
                      </a:pPr>
                      <a:r>
                        <a:rPr lang="zh-CN" altLang="en-US"/>
                        <a:t>1997-12-04 15:55:49</a:t>
                      </a:r>
                      <a:endParaRPr lang="zh-CN" altLang="en-US"/>
                    </a:p>
                  </a:txBody>
                  <a:tcPr/>
                </a:tc>
              </a:tr>
              <a:tr h="381000">
                <a:tc>
                  <a:txBody>
                    <a:bodyPr/>
                    <a:p>
                      <a:pPr algn="ctr">
                        <a:buNone/>
                      </a:pPr>
                      <a:r>
                        <a:rPr lang="en-US" altLang="zh-CN"/>
                        <a:t>1</a:t>
                      </a:r>
                      <a:endParaRPr lang="en-US" altLang="zh-CN"/>
                    </a:p>
                  </a:txBody>
                  <a:tcPr/>
                </a:tc>
                <a:tc>
                  <a:txBody>
                    <a:bodyPr/>
                    <a:p>
                      <a:pPr algn="ctr">
                        <a:buNone/>
                      </a:pPr>
                      <a:r>
                        <a:rPr lang="en-US" altLang="zh-CN"/>
                        <a:t>186</a:t>
                      </a:r>
                      <a:endParaRPr lang="en-US" altLang="zh-CN"/>
                    </a:p>
                  </a:txBody>
                  <a:tcPr/>
                </a:tc>
                <a:tc>
                  <a:txBody>
                    <a:bodyPr/>
                    <a:p>
                      <a:pPr algn="ctr">
                        <a:buNone/>
                      </a:pPr>
                      <a:r>
                        <a:rPr lang="en-US" altLang="zh-CN"/>
                        <a:t>302</a:t>
                      </a:r>
                      <a:endParaRPr lang="en-US" altLang="zh-CN"/>
                    </a:p>
                  </a:txBody>
                  <a:tcPr/>
                </a:tc>
                <a:tc>
                  <a:txBody>
                    <a:bodyPr/>
                    <a:p>
                      <a:pPr algn="ctr">
                        <a:buNone/>
                      </a:pPr>
                      <a:r>
                        <a:rPr lang="en-US" altLang="zh-CN"/>
                        <a:t>3</a:t>
                      </a:r>
                      <a:endParaRPr lang="en-US" altLang="zh-CN"/>
                    </a:p>
                  </a:txBody>
                  <a:tcPr/>
                </a:tc>
                <a:tc>
                  <a:txBody>
                    <a:bodyPr/>
                    <a:p>
                      <a:pPr algn="ctr">
                        <a:buNone/>
                      </a:pPr>
                      <a:r>
                        <a:rPr lang="zh-CN" altLang="en-US"/>
                        <a:t>1998-04-04 19:22:22</a:t>
                      </a:r>
                      <a:endParaRPr lang="zh-CN" altLang="en-US"/>
                    </a:p>
                  </a:txBody>
                  <a:tcPr/>
                </a:tc>
              </a:tr>
              <a:tr h="381000">
                <a:tc>
                  <a:txBody>
                    <a:bodyPr/>
                    <a:p>
                      <a:pPr algn="ctr">
                        <a:buNone/>
                      </a:pPr>
                      <a:r>
                        <a:rPr lang="en-US" altLang="zh-CN"/>
                        <a:t>2</a:t>
                      </a:r>
                      <a:endParaRPr lang="en-US" altLang="zh-CN"/>
                    </a:p>
                  </a:txBody>
                  <a:tcPr/>
                </a:tc>
                <a:tc>
                  <a:txBody>
                    <a:bodyPr/>
                    <a:p>
                      <a:pPr algn="ctr">
                        <a:buNone/>
                      </a:pPr>
                      <a:r>
                        <a:rPr lang="en-US" altLang="zh-CN"/>
                        <a:t>22</a:t>
                      </a:r>
                      <a:endParaRPr lang="en-US" altLang="zh-CN"/>
                    </a:p>
                  </a:txBody>
                  <a:tcPr/>
                </a:tc>
                <a:tc>
                  <a:txBody>
                    <a:bodyPr/>
                    <a:p>
                      <a:pPr algn="ctr">
                        <a:buNone/>
                      </a:pPr>
                      <a:r>
                        <a:rPr lang="en-US" altLang="zh-CN"/>
                        <a:t>377</a:t>
                      </a:r>
                      <a:endParaRPr lang="en-US" altLang="zh-CN"/>
                    </a:p>
                  </a:txBody>
                  <a:tcPr/>
                </a:tc>
                <a:tc>
                  <a:txBody>
                    <a:bodyPr/>
                    <a:p>
                      <a:pPr algn="ctr">
                        <a:buNone/>
                      </a:pPr>
                      <a:r>
                        <a:rPr lang="en-US" altLang="zh-CN"/>
                        <a:t>1</a:t>
                      </a:r>
                      <a:endParaRPr lang="en-US" altLang="zh-CN"/>
                    </a:p>
                  </a:txBody>
                  <a:tcPr/>
                </a:tc>
                <a:tc>
                  <a:txBody>
                    <a:bodyPr/>
                    <a:p>
                      <a:pPr algn="ctr">
                        <a:buNone/>
                      </a:pPr>
                      <a:r>
                        <a:rPr lang="zh-CN" altLang="en-US"/>
                        <a:t>1997-11-07 07:18:36</a:t>
                      </a:r>
                      <a:endParaRPr lang="zh-CN" altLang="en-US"/>
                    </a:p>
                  </a:txBody>
                  <a:tcPr/>
                </a:tc>
              </a:tr>
              <a:tr h="914400">
                <a:tc>
                  <a:txBody>
                    <a:bodyPr/>
                    <a:p>
                      <a:pPr algn="ctr">
                        <a:buNone/>
                      </a:pPr>
                      <a:r>
                        <a:rPr lang="en-US" altLang="zh-CN"/>
                        <a:t>3</a:t>
                      </a:r>
                      <a:endParaRPr lang="en-US" altLang="zh-CN"/>
                    </a:p>
                  </a:txBody>
                  <a:tcPr/>
                </a:tc>
                <a:tc>
                  <a:txBody>
                    <a:bodyPr/>
                    <a:p>
                      <a:pPr algn="ctr">
                        <a:buNone/>
                      </a:pPr>
                      <a:r>
                        <a:rPr lang="en-US" altLang="zh-CN"/>
                        <a:t>244</a:t>
                      </a:r>
                      <a:endParaRPr lang="en-US" altLang="zh-CN"/>
                    </a:p>
                  </a:txBody>
                  <a:tcPr/>
                </a:tc>
                <a:tc>
                  <a:txBody>
                    <a:bodyPr/>
                    <a:p>
                      <a:pPr algn="ctr">
                        <a:buNone/>
                      </a:pPr>
                      <a:r>
                        <a:rPr lang="en-US" altLang="zh-CN"/>
                        <a:t>51</a:t>
                      </a:r>
                      <a:endParaRPr lang="en-US" altLang="zh-CN"/>
                    </a:p>
                  </a:txBody>
                  <a:tcPr/>
                </a:tc>
                <a:tc>
                  <a:txBody>
                    <a:bodyPr/>
                    <a:p>
                      <a:pPr algn="ctr">
                        <a:buNone/>
                      </a:pPr>
                      <a:r>
                        <a:rPr lang="en-US" altLang="zh-CN"/>
                        <a:t>2</a:t>
                      </a:r>
                      <a:endParaRPr lang="en-US" altLang="zh-CN"/>
                    </a:p>
                  </a:txBody>
                  <a:tcPr/>
                </a:tc>
                <a:tc>
                  <a:txBody>
                    <a:bodyPr/>
                    <a:p>
                      <a:pPr algn="ctr">
                        <a:buNone/>
                      </a:pPr>
                      <a:r>
                        <a:rPr lang="zh-CN" altLang="en-US"/>
                        <a:t>1997-11-27 05:02:03</a:t>
                      </a:r>
                      <a:endParaRPr lang="zh-CN" altLang="en-US"/>
                    </a:p>
                  </a:txBody>
                  <a:tcPr/>
                </a:tc>
              </a:tr>
              <a:tr h="381000">
                <a:tc>
                  <a:txBody>
                    <a:bodyPr/>
                    <a:p>
                      <a:pPr algn="ctr">
                        <a:buNone/>
                      </a:pPr>
                      <a:r>
                        <a:rPr lang="en-US" altLang="zh-CN"/>
                        <a:t>4</a:t>
                      </a:r>
                      <a:endParaRPr lang="en-US" altLang="zh-CN"/>
                    </a:p>
                  </a:txBody>
                  <a:tcPr/>
                </a:tc>
                <a:tc>
                  <a:txBody>
                    <a:bodyPr/>
                    <a:p>
                      <a:pPr algn="ctr">
                        <a:buNone/>
                      </a:pPr>
                      <a:r>
                        <a:rPr lang="en-US" altLang="zh-CN"/>
                        <a:t>166</a:t>
                      </a:r>
                      <a:endParaRPr lang="en-US" altLang="zh-CN"/>
                    </a:p>
                  </a:txBody>
                  <a:tcPr/>
                </a:tc>
                <a:tc>
                  <a:txBody>
                    <a:bodyPr/>
                    <a:p>
                      <a:pPr algn="ctr">
                        <a:buNone/>
                      </a:pPr>
                      <a:r>
                        <a:rPr lang="en-US" altLang="zh-CN"/>
                        <a:t>346</a:t>
                      </a:r>
                      <a:endParaRPr lang="en-US" altLang="zh-CN"/>
                    </a:p>
                  </a:txBody>
                  <a:tcPr/>
                </a:tc>
                <a:tc>
                  <a:txBody>
                    <a:bodyPr/>
                    <a:p>
                      <a:pPr algn="ctr">
                        <a:buNone/>
                      </a:pPr>
                      <a:r>
                        <a:rPr lang="en-US" altLang="zh-CN"/>
                        <a:t>1</a:t>
                      </a:r>
                      <a:endParaRPr lang="en-US" altLang="zh-CN"/>
                    </a:p>
                  </a:txBody>
                  <a:tcPr/>
                </a:tc>
                <a:tc>
                  <a:txBody>
                    <a:bodyPr/>
                    <a:p>
                      <a:pPr algn="ctr">
                        <a:buNone/>
                      </a:pPr>
                      <a:r>
                        <a:rPr lang="zh-CN" altLang="en-US"/>
                        <a:t>1998-02-02 05:33:16</a:t>
                      </a:r>
                      <a:endParaRPr lang="zh-CN" altLang="en-US"/>
                    </a:p>
                  </a:txBody>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6710" y="1414780"/>
            <a:ext cx="8450580" cy="2030095"/>
          </a:xfrm>
          <a:prstGeom prst="rect">
            <a:avLst/>
          </a:prstGeom>
          <a:noFill/>
        </p:spPr>
        <p:txBody>
          <a:bodyPr wrap="square" rtlCol="0" anchor="t">
            <a:spAutoFit/>
          </a:bodyPr>
          <a:p>
            <a:r>
              <a:rPr lang="zh-CN" altLang="en-US"/>
              <a:t>There are 1,000 users and 1,700 movies in this dataset, which means that the full</a:t>
            </a:r>
            <a:endParaRPr lang="zh-CN" altLang="en-US"/>
          </a:p>
          <a:p>
            <a:r>
              <a:rPr lang="zh-CN" altLang="en-US"/>
              <a:t>matrix would be quite large. We may run into issues storing the whole matrix in</a:t>
            </a:r>
            <a:endParaRPr lang="zh-CN" altLang="en-US"/>
          </a:p>
          <a:p>
            <a:r>
              <a:rPr lang="zh-CN" altLang="en-US"/>
              <a:t>memory and computing on it would be troublesome. </a:t>
            </a:r>
            <a:endParaRPr lang="zh-CN" altLang="en-US"/>
          </a:p>
          <a:p>
            <a:endParaRPr lang="zh-CN" altLang="en-US"/>
          </a:p>
          <a:p>
            <a:r>
              <a:rPr lang="zh-CN" altLang="en-US"/>
              <a:t>However, this matrix has the property that most cells are empty, that is, there is no review for most movies for most users. There is no review of movie #675 for user #213 though, and not for most other combinations of user and movie.</a:t>
            </a:r>
            <a:endParaRPr lang="zh-CN" altLang="en-US"/>
          </a:p>
        </p:txBody>
      </p:sp>
      <p:sp>
        <p:nvSpPr>
          <p:cNvPr id="4" name="文本框 3"/>
          <p:cNvSpPr txBox="1"/>
          <p:nvPr/>
        </p:nvSpPr>
        <p:spPr>
          <a:xfrm>
            <a:off x="346710" y="638810"/>
            <a:ext cx="4895850" cy="521970"/>
          </a:xfrm>
          <a:prstGeom prst="rect">
            <a:avLst/>
          </a:prstGeom>
          <a:noFill/>
        </p:spPr>
        <p:txBody>
          <a:bodyPr wrap="square" rtlCol="0" anchor="t">
            <a:spAutoFit/>
          </a:bodyPr>
          <a:p>
            <a:r>
              <a:rPr lang="zh-CN" altLang="en-US" sz="2800" b="1"/>
              <a:t>Sparse data formats</a:t>
            </a:r>
            <a:endParaRPr lang="zh-CN" altLang="en-US" sz="2800" b="1"/>
          </a:p>
        </p:txBody>
      </p:sp>
      <p:sp>
        <p:nvSpPr>
          <p:cNvPr id="5" name="文本框 4"/>
          <p:cNvSpPr txBox="1"/>
          <p:nvPr/>
        </p:nvSpPr>
        <p:spPr>
          <a:xfrm>
            <a:off x="347345" y="3604260"/>
            <a:ext cx="8449945" cy="922020"/>
          </a:xfrm>
          <a:prstGeom prst="rect">
            <a:avLst/>
          </a:prstGeom>
          <a:noFill/>
        </p:spPr>
        <p:txBody>
          <a:bodyPr wrap="square" rtlCol="0" anchor="t">
            <a:spAutoFit/>
          </a:bodyPr>
          <a:p>
            <a:r>
              <a:rPr lang="zh-CN" altLang="en-US"/>
              <a:t>The format given here represents the full matrix, but in a more compact way.</a:t>
            </a:r>
            <a:endParaRPr lang="zh-CN" altLang="en-US"/>
          </a:p>
          <a:p>
            <a:r>
              <a:rPr lang="zh-CN" altLang="en-US"/>
              <a:t>The first row indicates that user #196 reviewed movie #242, giving it a ranking</a:t>
            </a:r>
            <a:endParaRPr lang="zh-CN" altLang="en-US"/>
          </a:p>
          <a:p>
            <a:r>
              <a:rPr lang="zh-CN" altLang="en-US"/>
              <a:t>of 3 (out of five) on the December 4, 1997.</a:t>
            </a:r>
            <a:endParaRPr lang="zh-CN" altLang="en-US"/>
          </a:p>
        </p:txBody>
      </p:sp>
      <p:sp>
        <p:nvSpPr>
          <p:cNvPr id="6" name="文本框 5"/>
          <p:cNvSpPr txBox="1"/>
          <p:nvPr/>
        </p:nvSpPr>
        <p:spPr>
          <a:xfrm>
            <a:off x="346710" y="4861560"/>
            <a:ext cx="8449945" cy="922020"/>
          </a:xfrm>
          <a:prstGeom prst="rect">
            <a:avLst/>
          </a:prstGeom>
          <a:noFill/>
        </p:spPr>
        <p:txBody>
          <a:bodyPr wrap="square" rtlCol="0" anchor="t">
            <a:spAutoFit/>
          </a:bodyPr>
          <a:p>
            <a:r>
              <a:rPr lang="zh-CN" altLang="en-US"/>
              <a:t>This type of format is called a sparse matrix format. As a rule of thumb, if you expect about 60 percent or more of your dataset to be empty or zero, a sparse format will take less space to store.</a:t>
            </a:r>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89915" y="868680"/>
            <a:ext cx="5225415" cy="521970"/>
          </a:xfrm>
          <a:prstGeom prst="rect">
            <a:avLst/>
          </a:prstGeom>
          <a:noFill/>
        </p:spPr>
        <p:txBody>
          <a:bodyPr wrap="square" rtlCol="0" anchor="t">
            <a:spAutoFit/>
          </a:bodyPr>
          <a:p>
            <a:r>
              <a:rPr lang="zh-CN" altLang="en-US" sz="2800" b="1"/>
              <a:t>The Apriori implementation</a:t>
            </a:r>
            <a:endParaRPr lang="zh-CN" altLang="en-US" sz="2800" b="1"/>
          </a:p>
        </p:txBody>
      </p:sp>
      <p:sp>
        <p:nvSpPr>
          <p:cNvPr id="4" name="文本框 3"/>
          <p:cNvSpPr txBox="1"/>
          <p:nvPr/>
        </p:nvSpPr>
        <p:spPr>
          <a:xfrm>
            <a:off x="407035" y="1694815"/>
            <a:ext cx="8330565" cy="3138170"/>
          </a:xfrm>
          <a:prstGeom prst="rect">
            <a:avLst/>
          </a:prstGeom>
          <a:noFill/>
        </p:spPr>
        <p:txBody>
          <a:bodyPr wrap="square" rtlCol="0" anchor="t">
            <a:spAutoFit/>
          </a:bodyPr>
          <a:p>
            <a:r>
              <a:rPr lang="zh-CN" altLang="en-US"/>
              <a:t>The goal of this chapter is to produce rules of the following form: if a person</a:t>
            </a:r>
            <a:endParaRPr lang="zh-CN" altLang="en-US"/>
          </a:p>
          <a:p>
            <a:r>
              <a:rPr lang="zh-CN" altLang="en-US"/>
              <a:t>recommends these movies, they will also recommend this movie. </a:t>
            </a:r>
            <a:endParaRPr lang="zh-CN" altLang="en-US"/>
          </a:p>
          <a:p>
            <a:endParaRPr lang="zh-CN" altLang="en-US"/>
          </a:p>
          <a:p>
            <a:r>
              <a:rPr lang="zh-CN" altLang="en-US"/>
              <a:t>We will also discuss extensions where a person recommends a set of movies is likely to recommend another particular movie.</a:t>
            </a:r>
            <a:endParaRPr lang="zh-CN" altLang="en-US"/>
          </a:p>
          <a:p>
            <a:endParaRPr lang="zh-CN" altLang="en-US"/>
          </a:p>
          <a:p>
            <a:r>
              <a:rPr lang="zh-CN" altLang="en-US"/>
              <a:t>To do this, we first need to determine if a person recommends a movie. We can</a:t>
            </a:r>
            <a:endParaRPr lang="zh-CN" altLang="en-US"/>
          </a:p>
          <a:p>
            <a:r>
              <a:rPr lang="zh-CN" altLang="en-US"/>
              <a:t>do this by creating a new feature Favorable, which is True if the person gave a</a:t>
            </a:r>
            <a:endParaRPr lang="zh-CN" altLang="en-US"/>
          </a:p>
          <a:p>
            <a:r>
              <a:rPr lang="zh-CN" altLang="en-US"/>
              <a:t>favorable review to a movie:</a:t>
            </a:r>
            <a:endParaRPr lang="zh-CN" altLang="en-US"/>
          </a:p>
          <a:p>
            <a:endParaRPr lang="zh-CN" altLang="en-US"/>
          </a:p>
          <a:p>
            <a:pPr marL="742950" lvl="1" indent="-285750">
              <a:buFont typeface="Arial" panose="020B0604020202020204" pitchFamily="34" charset="0"/>
              <a:buChar char="•"/>
            </a:pPr>
            <a:r>
              <a:rPr lang="zh-CN" altLang="en-US" i="1"/>
              <a:t>all_ratings["Favorable"] = all_ratings["Rating"] &gt; 3</a:t>
            </a:r>
            <a:endParaRPr lang="zh-CN" altLang="en-US" i="1"/>
          </a:p>
        </p:txBody>
      </p:sp>
      <p:sp>
        <p:nvSpPr>
          <p:cNvPr id="5" name="文本框 4"/>
          <p:cNvSpPr txBox="1"/>
          <p:nvPr/>
        </p:nvSpPr>
        <p:spPr>
          <a:xfrm>
            <a:off x="407035" y="5153660"/>
            <a:ext cx="8147685" cy="368300"/>
          </a:xfrm>
          <a:prstGeom prst="rect">
            <a:avLst/>
          </a:prstGeom>
          <a:noFill/>
        </p:spPr>
        <p:txBody>
          <a:bodyPr wrap="square" rtlCol="0" anchor="t">
            <a:spAutoFit/>
          </a:bodyPr>
          <a:p>
            <a:r>
              <a:rPr lang="zh-CN" altLang="en-US"/>
              <a:t>We can see the new feature by viewing the dataset:</a:t>
            </a:r>
            <a:endParaRPr lang="zh-CN" altLang="en-US"/>
          </a:p>
        </p:txBody>
      </p:sp>
      <p:sp>
        <p:nvSpPr>
          <p:cNvPr id="6" name="文本框 5"/>
          <p:cNvSpPr txBox="1"/>
          <p:nvPr/>
        </p:nvSpPr>
        <p:spPr>
          <a:xfrm>
            <a:off x="407035" y="5799455"/>
            <a:ext cx="640969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all_ratings[10:15]</a:t>
            </a:r>
            <a:endParaRPr lang="zh-CN" altLang="en-US" i="1"/>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表格 5"/>
          <p:cNvGraphicFramePr/>
          <p:nvPr/>
        </p:nvGraphicFramePr>
        <p:xfrm>
          <a:off x="1143000" y="418465"/>
          <a:ext cx="6858000" cy="4114800"/>
        </p:xfrm>
        <a:graphic>
          <a:graphicData uri="http://schemas.openxmlformats.org/drawingml/2006/table">
            <a:tbl>
              <a:tblPr firstRow="1" bandRow="1">
                <a:tableStyleId>{5C22544A-7EE6-4342-B048-85BDC9FD1C3A}</a:tableStyleId>
              </a:tblPr>
              <a:tblGrid>
                <a:gridCol w="1020445"/>
                <a:gridCol w="1020747"/>
                <a:gridCol w="1020596"/>
                <a:gridCol w="1020596"/>
                <a:gridCol w="1387808"/>
                <a:gridCol w="1387808"/>
              </a:tblGrid>
              <a:tr h="381000">
                <a:tc>
                  <a:txBody>
                    <a:bodyPr/>
                    <a:p>
                      <a:pPr algn="ctr">
                        <a:buNone/>
                      </a:pPr>
                      <a:endParaRPr lang="zh-CN" altLang="en-US"/>
                    </a:p>
                  </a:txBody>
                  <a:tcPr/>
                </a:tc>
                <a:tc>
                  <a:txBody>
                    <a:bodyPr/>
                    <a:p>
                      <a:pPr algn="ctr">
                        <a:buNone/>
                      </a:pPr>
                      <a:r>
                        <a:rPr lang="zh-CN" altLang="en-US"/>
                        <a:t>UserID </a:t>
                      </a:r>
                      <a:endParaRPr lang="zh-CN" altLang="en-US"/>
                    </a:p>
                  </a:txBody>
                  <a:tcPr/>
                </a:tc>
                <a:tc>
                  <a:txBody>
                    <a:bodyPr/>
                    <a:p>
                      <a:pPr algn="ctr">
                        <a:buNone/>
                      </a:pPr>
                      <a:r>
                        <a:rPr lang="zh-CN" altLang="en-US" sz="1800">
                          <a:sym typeface="+mn-ea"/>
                        </a:rPr>
                        <a:t>MovieID </a:t>
                      </a:r>
                      <a:endParaRPr lang="zh-CN" altLang="en-US"/>
                    </a:p>
                  </a:txBody>
                  <a:tcPr/>
                </a:tc>
                <a:tc>
                  <a:txBody>
                    <a:bodyPr/>
                    <a:p>
                      <a:pPr algn="ctr">
                        <a:buNone/>
                      </a:pPr>
                      <a:r>
                        <a:rPr lang="zh-CN" altLang="en-US" sz="1800">
                          <a:sym typeface="+mn-ea"/>
                        </a:rPr>
                        <a:t>Rating </a:t>
                      </a:r>
                      <a:endParaRPr lang="zh-CN" altLang="en-US"/>
                    </a:p>
                  </a:txBody>
                  <a:tcPr/>
                </a:tc>
                <a:tc>
                  <a:txBody>
                    <a:bodyPr/>
                    <a:p>
                      <a:pPr algn="ctr">
                        <a:buNone/>
                      </a:pPr>
                      <a:r>
                        <a:rPr lang="zh-CN" altLang="en-US" sz="1800">
                          <a:sym typeface="+mn-ea"/>
                        </a:rPr>
                        <a:t>Datetime</a:t>
                      </a:r>
                      <a:endParaRPr lang="zh-CN" altLang="en-US"/>
                    </a:p>
                  </a:txBody>
                  <a:tcPr/>
                </a:tc>
                <a:tc>
                  <a:txBody>
                    <a:bodyPr/>
                    <a:p>
                      <a:pPr algn="ctr">
                        <a:buNone/>
                      </a:pPr>
                      <a:r>
                        <a:rPr lang="en-US" altLang="zh-CN"/>
                        <a:t>Favorable</a:t>
                      </a:r>
                      <a:endParaRPr lang="en-US" altLang="zh-CN"/>
                    </a:p>
                  </a:txBody>
                  <a:tcPr/>
                </a:tc>
              </a:tr>
              <a:tr h="381000">
                <a:tc>
                  <a:txBody>
                    <a:bodyPr/>
                    <a:p>
                      <a:pPr algn="ctr">
                        <a:buNone/>
                      </a:pPr>
                      <a:r>
                        <a:rPr lang="en-US" altLang="zh-CN"/>
                        <a:t>0</a:t>
                      </a:r>
                      <a:endParaRPr lang="en-US" altLang="zh-CN"/>
                    </a:p>
                  </a:txBody>
                  <a:tcPr/>
                </a:tc>
                <a:tc>
                  <a:txBody>
                    <a:bodyPr/>
                    <a:p>
                      <a:pPr algn="ctr">
                        <a:buNone/>
                      </a:pPr>
                      <a:r>
                        <a:rPr lang="en-US" altLang="zh-CN"/>
                        <a:t>196</a:t>
                      </a:r>
                      <a:endParaRPr lang="en-US" altLang="zh-CN"/>
                    </a:p>
                  </a:txBody>
                  <a:tcPr/>
                </a:tc>
                <a:tc>
                  <a:txBody>
                    <a:bodyPr/>
                    <a:p>
                      <a:pPr algn="ctr">
                        <a:buNone/>
                      </a:pPr>
                      <a:r>
                        <a:rPr lang="en-US" altLang="zh-CN"/>
                        <a:t>242</a:t>
                      </a:r>
                      <a:endParaRPr lang="en-US" altLang="zh-CN"/>
                    </a:p>
                  </a:txBody>
                  <a:tcPr/>
                </a:tc>
                <a:tc>
                  <a:txBody>
                    <a:bodyPr/>
                    <a:p>
                      <a:pPr algn="ctr">
                        <a:buNone/>
                      </a:pPr>
                      <a:r>
                        <a:rPr lang="en-US" altLang="zh-CN"/>
                        <a:t>3</a:t>
                      </a:r>
                      <a:endParaRPr lang="en-US" altLang="zh-CN"/>
                    </a:p>
                  </a:txBody>
                  <a:tcPr/>
                </a:tc>
                <a:tc>
                  <a:txBody>
                    <a:bodyPr/>
                    <a:p>
                      <a:pPr algn="ctr">
                        <a:buNone/>
                      </a:pPr>
                      <a:r>
                        <a:rPr lang="zh-CN" altLang="en-US"/>
                        <a:t>1997-12-04 15:55:49</a:t>
                      </a:r>
                      <a:endParaRPr lang="zh-CN" altLang="en-US"/>
                    </a:p>
                  </a:txBody>
                  <a:tcPr/>
                </a:tc>
                <a:tc>
                  <a:txBody>
                    <a:bodyPr/>
                    <a:p>
                      <a:pPr algn="ctr">
                        <a:buNone/>
                      </a:pPr>
                      <a:r>
                        <a:rPr lang="en-US" altLang="zh-CN"/>
                        <a:t>False</a:t>
                      </a:r>
                      <a:endParaRPr lang="en-US" altLang="zh-CN"/>
                    </a:p>
                  </a:txBody>
                  <a:tcPr/>
                </a:tc>
              </a:tr>
              <a:tr h="381000">
                <a:tc>
                  <a:txBody>
                    <a:bodyPr/>
                    <a:p>
                      <a:pPr algn="ctr">
                        <a:buNone/>
                      </a:pPr>
                      <a:r>
                        <a:rPr lang="en-US" altLang="zh-CN"/>
                        <a:t>1</a:t>
                      </a:r>
                      <a:endParaRPr lang="en-US" altLang="zh-CN"/>
                    </a:p>
                  </a:txBody>
                  <a:tcPr/>
                </a:tc>
                <a:tc>
                  <a:txBody>
                    <a:bodyPr/>
                    <a:p>
                      <a:pPr algn="ctr">
                        <a:buNone/>
                      </a:pPr>
                      <a:r>
                        <a:rPr lang="en-US" altLang="zh-CN"/>
                        <a:t>186</a:t>
                      </a:r>
                      <a:endParaRPr lang="en-US" altLang="zh-CN"/>
                    </a:p>
                  </a:txBody>
                  <a:tcPr/>
                </a:tc>
                <a:tc>
                  <a:txBody>
                    <a:bodyPr/>
                    <a:p>
                      <a:pPr algn="ctr">
                        <a:buNone/>
                      </a:pPr>
                      <a:r>
                        <a:rPr lang="en-US" altLang="zh-CN"/>
                        <a:t>302</a:t>
                      </a:r>
                      <a:endParaRPr lang="en-US" altLang="zh-CN"/>
                    </a:p>
                  </a:txBody>
                  <a:tcPr/>
                </a:tc>
                <a:tc>
                  <a:txBody>
                    <a:bodyPr/>
                    <a:p>
                      <a:pPr algn="ctr">
                        <a:buNone/>
                      </a:pPr>
                      <a:r>
                        <a:rPr lang="en-US" altLang="zh-CN"/>
                        <a:t>3</a:t>
                      </a:r>
                      <a:endParaRPr lang="en-US" altLang="zh-CN"/>
                    </a:p>
                  </a:txBody>
                  <a:tcPr/>
                </a:tc>
                <a:tc>
                  <a:txBody>
                    <a:bodyPr/>
                    <a:p>
                      <a:pPr algn="ctr">
                        <a:buNone/>
                      </a:pPr>
                      <a:r>
                        <a:rPr lang="zh-CN" altLang="en-US"/>
                        <a:t>1998-04-04 19:22:22</a:t>
                      </a:r>
                      <a:endParaRPr lang="zh-CN" altLang="en-US"/>
                    </a:p>
                  </a:txBody>
                  <a:tcPr/>
                </a:tc>
                <a:tc>
                  <a:txBody>
                    <a:bodyPr/>
                    <a:p>
                      <a:pPr algn="ctr">
                        <a:buNone/>
                      </a:pPr>
                      <a:r>
                        <a:rPr lang="en-US" altLang="zh-CN"/>
                        <a:t>True</a:t>
                      </a:r>
                      <a:endParaRPr lang="en-US" altLang="zh-CN"/>
                    </a:p>
                  </a:txBody>
                  <a:tcPr/>
                </a:tc>
              </a:tr>
              <a:tr h="381000">
                <a:tc>
                  <a:txBody>
                    <a:bodyPr/>
                    <a:p>
                      <a:pPr algn="ctr">
                        <a:buNone/>
                      </a:pPr>
                      <a:r>
                        <a:rPr lang="en-US" altLang="zh-CN"/>
                        <a:t>2</a:t>
                      </a:r>
                      <a:endParaRPr lang="en-US" altLang="zh-CN"/>
                    </a:p>
                  </a:txBody>
                  <a:tcPr/>
                </a:tc>
                <a:tc>
                  <a:txBody>
                    <a:bodyPr/>
                    <a:p>
                      <a:pPr algn="ctr">
                        <a:buNone/>
                      </a:pPr>
                      <a:r>
                        <a:rPr lang="en-US" altLang="zh-CN"/>
                        <a:t>22</a:t>
                      </a:r>
                      <a:endParaRPr lang="en-US" altLang="zh-CN"/>
                    </a:p>
                  </a:txBody>
                  <a:tcPr/>
                </a:tc>
                <a:tc>
                  <a:txBody>
                    <a:bodyPr/>
                    <a:p>
                      <a:pPr algn="ctr">
                        <a:buNone/>
                      </a:pPr>
                      <a:r>
                        <a:rPr lang="en-US" altLang="zh-CN"/>
                        <a:t>377</a:t>
                      </a:r>
                      <a:endParaRPr lang="en-US" altLang="zh-CN"/>
                    </a:p>
                  </a:txBody>
                  <a:tcPr/>
                </a:tc>
                <a:tc>
                  <a:txBody>
                    <a:bodyPr/>
                    <a:p>
                      <a:pPr algn="ctr">
                        <a:buNone/>
                      </a:pPr>
                      <a:r>
                        <a:rPr lang="en-US" altLang="zh-CN"/>
                        <a:t>1</a:t>
                      </a:r>
                      <a:endParaRPr lang="en-US" altLang="zh-CN"/>
                    </a:p>
                  </a:txBody>
                  <a:tcPr/>
                </a:tc>
                <a:tc>
                  <a:txBody>
                    <a:bodyPr/>
                    <a:p>
                      <a:pPr algn="ctr">
                        <a:buNone/>
                      </a:pPr>
                      <a:r>
                        <a:rPr lang="zh-CN" altLang="en-US"/>
                        <a:t>1997-11-07 07:18:36</a:t>
                      </a:r>
                      <a:endParaRPr lang="zh-CN" altLang="en-US"/>
                    </a:p>
                  </a:txBody>
                  <a:tcPr/>
                </a:tc>
                <a:tc>
                  <a:txBody>
                    <a:bodyPr/>
                    <a:p>
                      <a:pPr algn="ctr">
                        <a:buNone/>
                      </a:pPr>
                      <a:r>
                        <a:rPr lang="en-US" altLang="zh-CN"/>
                        <a:t>True</a:t>
                      </a:r>
                      <a:endParaRPr lang="en-US" altLang="zh-CN"/>
                    </a:p>
                  </a:txBody>
                  <a:tcPr/>
                </a:tc>
              </a:tr>
              <a:tr h="914400">
                <a:tc>
                  <a:txBody>
                    <a:bodyPr/>
                    <a:p>
                      <a:pPr algn="ctr">
                        <a:buNone/>
                      </a:pPr>
                      <a:r>
                        <a:rPr lang="en-US" altLang="zh-CN"/>
                        <a:t>3</a:t>
                      </a:r>
                      <a:endParaRPr lang="en-US" altLang="zh-CN"/>
                    </a:p>
                  </a:txBody>
                  <a:tcPr/>
                </a:tc>
                <a:tc>
                  <a:txBody>
                    <a:bodyPr/>
                    <a:p>
                      <a:pPr algn="ctr">
                        <a:buNone/>
                      </a:pPr>
                      <a:r>
                        <a:rPr lang="en-US" altLang="zh-CN"/>
                        <a:t>244</a:t>
                      </a:r>
                      <a:endParaRPr lang="en-US" altLang="zh-CN"/>
                    </a:p>
                  </a:txBody>
                  <a:tcPr/>
                </a:tc>
                <a:tc>
                  <a:txBody>
                    <a:bodyPr/>
                    <a:p>
                      <a:pPr algn="ctr">
                        <a:buNone/>
                      </a:pPr>
                      <a:r>
                        <a:rPr lang="en-US" altLang="zh-CN"/>
                        <a:t>51</a:t>
                      </a:r>
                      <a:endParaRPr lang="en-US" altLang="zh-CN"/>
                    </a:p>
                  </a:txBody>
                  <a:tcPr/>
                </a:tc>
                <a:tc>
                  <a:txBody>
                    <a:bodyPr/>
                    <a:p>
                      <a:pPr algn="ctr">
                        <a:buNone/>
                      </a:pPr>
                      <a:r>
                        <a:rPr lang="en-US" altLang="zh-CN"/>
                        <a:t>2</a:t>
                      </a:r>
                      <a:endParaRPr lang="en-US" altLang="zh-CN"/>
                    </a:p>
                  </a:txBody>
                  <a:tcPr/>
                </a:tc>
                <a:tc>
                  <a:txBody>
                    <a:bodyPr/>
                    <a:p>
                      <a:pPr algn="ctr">
                        <a:buNone/>
                      </a:pPr>
                      <a:r>
                        <a:rPr lang="zh-CN" altLang="en-US"/>
                        <a:t>1997-11-27 05:02:03</a:t>
                      </a:r>
                      <a:endParaRPr lang="zh-CN" altLang="en-US"/>
                    </a:p>
                  </a:txBody>
                  <a:tcPr/>
                </a:tc>
                <a:tc>
                  <a:txBody>
                    <a:bodyPr/>
                    <a:p>
                      <a:pPr algn="ctr">
                        <a:buNone/>
                      </a:pPr>
                      <a:r>
                        <a:rPr lang="en-US" altLang="zh-CN"/>
                        <a:t>False</a:t>
                      </a:r>
                      <a:endParaRPr lang="en-US" altLang="zh-CN"/>
                    </a:p>
                  </a:txBody>
                  <a:tcPr/>
                </a:tc>
              </a:tr>
              <a:tr h="381000">
                <a:tc>
                  <a:txBody>
                    <a:bodyPr/>
                    <a:p>
                      <a:pPr algn="ctr">
                        <a:buNone/>
                      </a:pPr>
                      <a:r>
                        <a:rPr lang="en-US" altLang="zh-CN"/>
                        <a:t>4</a:t>
                      </a:r>
                      <a:endParaRPr lang="en-US" altLang="zh-CN"/>
                    </a:p>
                  </a:txBody>
                  <a:tcPr/>
                </a:tc>
                <a:tc>
                  <a:txBody>
                    <a:bodyPr/>
                    <a:p>
                      <a:pPr algn="ctr">
                        <a:buNone/>
                      </a:pPr>
                      <a:r>
                        <a:rPr lang="en-US" altLang="zh-CN"/>
                        <a:t>166</a:t>
                      </a:r>
                      <a:endParaRPr lang="en-US" altLang="zh-CN"/>
                    </a:p>
                  </a:txBody>
                  <a:tcPr/>
                </a:tc>
                <a:tc>
                  <a:txBody>
                    <a:bodyPr/>
                    <a:p>
                      <a:pPr algn="ctr">
                        <a:buNone/>
                      </a:pPr>
                      <a:r>
                        <a:rPr lang="en-US" altLang="zh-CN"/>
                        <a:t>346</a:t>
                      </a:r>
                      <a:endParaRPr lang="en-US" altLang="zh-CN"/>
                    </a:p>
                  </a:txBody>
                  <a:tcPr/>
                </a:tc>
                <a:tc>
                  <a:txBody>
                    <a:bodyPr/>
                    <a:p>
                      <a:pPr algn="ctr">
                        <a:buNone/>
                      </a:pPr>
                      <a:r>
                        <a:rPr lang="en-US" altLang="zh-CN"/>
                        <a:t>1</a:t>
                      </a:r>
                      <a:endParaRPr lang="en-US" altLang="zh-CN"/>
                    </a:p>
                  </a:txBody>
                  <a:tcPr/>
                </a:tc>
                <a:tc>
                  <a:txBody>
                    <a:bodyPr/>
                    <a:p>
                      <a:pPr algn="ctr">
                        <a:buNone/>
                      </a:pPr>
                      <a:r>
                        <a:rPr lang="zh-CN" altLang="en-US"/>
                        <a:t>1998-02-02 05:33:16</a:t>
                      </a:r>
                      <a:endParaRPr lang="zh-CN" altLang="en-US"/>
                    </a:p>
                  </a:txBody>
                  <a:tcPr/>
                </a:tc>
                <a:tc>
                  <a:txBody>
                    <a:bodyPr/>
                    <a:p>
                      <a:pPr algn="ctr">
                        <a:buNone/>
                      </a:pPr>
                      <a:r>
                        <a:rPr lang="en-US" altLang="zh-CN"/>
                        <a:t>False</a:t>
                      </a:r>
                      <a:endParaRPr lang="en-US" altLang="zh-CN"/>
                    </a:p>
                  </a:txBody>
                  <a:tcPr/>
                </a:tc>
              </a:tr>
            </a:tbl>
          </a:graphicData>
        </a:graphic>
      </p:graphicFrame>
      <p:sp>
        <p:nvSpPr>
          <p:cNvPr id="3" name="文本框 2"/>
          <p:cNvSpPr txBox="1"/>
          <p:nvPr/>
        </p:nvSpPr>
        <p:spPr>
          <a:xfrm>
            <a:off x="504825" y="4934585"/>
            <a:ext cx="8134350" cy="922020"/>
          </a:xfrm>
          <a:prstGeom prst="rect">
            <a:avLst/>
          </a:prstGeom>
          <a:noFill/>
        </p:spPr>
        <p:txBody>
          <a:bodyPr wrap="square" rtlCol="0" anchor="t">
            <a:spAutoFit/>
          </a:bodyPr>
          <a:p>
            <a:r>
              <a:rPr lang="zh-CN" altLang="en-US">
                <a:sym typeface="+mn-ea"/>
              </a:rPr>
              <a:t>We will sample our dataset to form a training dataset. This also helps reduce</a:t>
            </a:r>
            <a:endParaRPr lang="zh-CN" altLang="en-US"/>
          </a:p>
          <a:p>
            <a:r>
              <a:rPr lang="zh-CN" altLang="en-US">
                <a:sym typeface="+mn-ea"/>
              </a:rPr>
              <a:t>the size of the dataset that will be searched, making the Apriori algorithm run faster.</a:t>
            </a:r>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96900" y="777875"/>
            <a:ext cx="7949565" cy="2030095"/>
          </a:xfrm>
          <a:prstGeom prst="rect">
            <a:avLst/>
          </a:prstGeom>
          <a:noFill/>
        </p:spPr>
        <p:txBody>
          <a:bodyPr wrap="square" rtlCol="0" anchor="t">
            <a:spAutoFit/>
          </a:bodyPr>
          <a:p>
            <a:r>
              <a:rPr lang="zh-CN" altLang="en-US"/>
              <a:t>We obtain all reviews from the first 200 users:</a:t>
            </a:r>
            <a:endParaRPr lang="zh-CN" altLang="en-US"/>
          </a:p>
          <a:p>
            <a:endParaRPr lang="zh-CN" altLang="en-US"/>
          </a:p>
          <a:p>
            <a:pPr marL="742950" lvl="1" indent="-285750">
              <a:buFont typeface="Arial" panose="020B0604020202020204" pitchFamily="34" charset="0"/>
              <a:buChar char="•"/>
            </a:pPr>
            <a:r>
              <a:rPr lang="zh-CN" altLang="en-US" i="1"/>
              <a:t>ratings = all_ratings[all_ratings['UserID'].isin(range(200))]</a:t>
            </a:r>
            <a:endParaRPr lang="zh-CN" altLang="en-US" i="1"/>
          </a:p>
          <a:p>
            <a:endParaRPr lang="zh-CN" altLang="en-US"/>
          </a:p>
          <a:p>
            <a:r>
              <a:rPr lang="zh-CN" altLang="en-US"/>
              <a:t>Next, we can create a dataset of only the favorable reviews in our sample:</a:t>
            </a:r>
            <a:endParaRPr lang="zh-CN" altLang="en-US"/>
          </a:p>
          <a:p>
            <a:endParaRPr lang="zh-CN" altLang="en-US"/>
          </a:p>
          <a:p>
            <a:pPr marL="742950" lvl="1" indent="-285750">
              <a:buFont typeface="Arial" panose="020B0604020202020204" pitchFamily="34" charset="0"/>
              <a:buChar char="•"/>
            </a:pPr>
            <a:r>
              <a:rPr lang="zh-CN" altLang="en-US" i="1"/>
              <a:t>favorable_ratings = ratings[ratings["Favorable"]]</a:t>
            </a:r>
            <a:endParaRPr lang="zh-CN" altLang="en-US" i="1"/>
          </a:p>
        </p:txBody>
      </p:sp>
      <p:sp>
        <p:nvSpPr>
          <p:cNvPr id="4" name="文本框 3"/>
          <p:cNvSpPr txBox="1"/>
          <p:nvPr/>
        </p:nvSpPr>
        <p:spPr>
          <a:xfrm>
            <a:off x="557530" y="3056890"/>
            <a:ext cx="7949565" cy="1198880"/>
          </a:xfrm>
          <a:prstGeom prst="rect">
            <a:avLst/>
          </a:prstGeom>
          <a:noFill/>
        </p:spPr>
        <p:txBody>
          <a:bodyPr wrap="square" rtlCol="0" anchor="t">
            <a:spAutoFit/>
          </a:bodyPr>
          <a:p>
            <a:r>
              <a:rPr lang="zh-CN" altLang="en-US"/>
              <a:t>We will be searching the user's favorable reviews for our itemsets. So, the next thing we need is the movies which each user has given a favorable. We can compute this by grouping the dataset by the User ID and iterating over the movies in each group:</a:t>
            </a:r>
            <a:endParaRPr lang="zh-CN" altLang="en-US"/>
          </a:p>
        </p:txBody>
      </p:sp>
      <p:sp>
        <p:nvSpPr>
          <p:cNvPr id="5" name="文本框 4"/>
          <p:cNvSpPr txBox="1"/>
          <p:nvPr/>
        </p:nvSpPr>
        <p:spPr>
          <a:xfrm>
            <a:off x="556895" y="4360545"/>
            <a:ext cx="8028940"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favorable_reviews_by_users = dict((k, frozenset(v.values))for k, v in favorable_ratings groupby("UserID")["MovieID"])</a:t>
            </a:r>
            <a:endParaRPr lang="zh-CN" altLang="en-US" i="1"/>
          </a:p>
        </p:txBody>
      </p:sp>
      <p:sp>
        <p:nvSpPr>
          <p:cNvPr id="6" name="文本框 5"/>
          <p:cNvSpPr txBox="1"/>
          <p:nvPr/>
        </p:nvSpPr>
        <p:spPr>
          <a:xfrm>
            <a:off x="556895" y="5170805"/>
            <a:ext cx="8028940" cy="922020"/>
          </a:xfrm>
          <a:prstGeom prst="rect">
            <a:avLst/>
          </a:prstGeom>
          <a:noFill/>
        </p:spPr>
        <p:txBody>
          <a:bodyPr wrap="square" rtlCol="0" anchor="t">
            <a:spAutoFit/>
          </a:bodyPr>
          <a:p>
            <a:r>
              <a:rPr lang="zh-CN" altLang="en-US">
                <a:sym typeface="+mn-ea"/>
              </a:rPr>
              <a:t>In the preceding code, we stored the values as a frozenset, allowing us to quickly check if a movie has been rated by a user. Sets are much faster than lists for this type of operation, and we will use them in a later code.</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3880" y="612775"/>
            <a:ext cx="8015605" cy="2584450"/>
          </a:xfrm>
          <a:prstGeom prst="rect">
            <a:avLst/>
          </a:prstGeom>
          <a:noFill/>
        </p:spPr>
        <p:txBody>
          <a:bodyPr wrap="square" rtlCol="0" anchor="t">
            <a:spAutoFit/>
          </a:bodyPr>
          <a:p>
            <a:r>
              <a:rPr lang="zh-CN" altLang="en-US"/>
              <a:t>Finally, we can create a DataFrame that tells us how frequently each movie has been given a favorable review:</a:t>
            </a:r>
            <a:endParaRPr lang="zh-CN" altLang="en-US"/>
          </a:p>
          <a:p>
            <a:endParaRPr lang="zh-CN" altLang="en-US"/>
          </a:p>
          <a:p>
            <a:pPr marL="742950" lvl="1" indent="-285750">
              <a:buFont typeface="Arial" panose="020B0604020202020204" pitchFamily="34" charset="0"/>
              <a:buChar char="•"/>
            </a:pPr>
            <a:r>
              <a:rPr lang="zh-CN" altLang="en-US" i="1"/>
              <a:t>num_favorable_by_movie = ratings[["MovieID", "Favorable"]].</a:t>
            </a:r>
            <a:endParaRPr lang="zh-CN" altLang="en-US" i="1"/>
          </a:p>
          <a:p>
            <a:pPr marL="742950" lvl="1" indent="-285750">
              <a:buFont typeface="Arial" panose="020B0604020202020204" pitchFamily="34" charset="0"/>
              <a:buChar char="•"/>
            </a:pPr>
            <a:r>
              <a:rPr lang="zh-CN" altLang="en-US" i="1"/>
              <a:t>groupby("MovieID").sum()</a:t>
            </a:r>
            <a:endParaRPr lang="zh-CN" altLang="en-US" i="1"/>
          </a:p>
          <a:p>
            <a:endParaRPr lang="zh-CN" altLang="en-US"/>
          </a:p>
          <a:p>
            <a:r>
              <a:rPr lang="zh-CN" altLang="en-US"/>
              <a:t>We can see the top five movies by running the following code:</a:t>
            </a:r>
            <a:endParaRPr lang="zh-CN" altLang="en-US"/>
          </a:p>
          <a:p>
            <a:endParaRPr lang="zh-CN" altLang="en-US"/>
          </a:p>
          <a:p>
            <a:pPr marL="742950" lvl="1" indent="-285750">
              <a:buFont typeface="Arial" panose="020B0604020202020204" pitchFamily="34" charset="0"/>
              <a:buChar char="•"/>
            </a:pPr>
            <a:r>
              <a:rPr lang="zh-CN" altLang="en-US" i="1"/>
              <a:t>num_favorable_by_movie.sort("Favorable", ascending=False)[:5]</a:t>
            </a:r>
            <a:endParaRPr lang="zh-CN" altLang="en-US" i="1"/>
          </a:p>
        </p:txBody>
      </p:sp>
      <p:sp>
        <p:nvSpPr>
          <p:cNvPr id="5" name="文本框 4"/>
          <p:cNvSpPr txBox="1"/>
          <p:nvPr/>
        </p:nvSpPr>
        <p:spPr>
          <a:xfrm>
            <a:off x="563880" y="3338195"/>
            <a:ext cx="7818120" cy="368300"/>
          </a:xfrm>
          <a:prstGeom prst="rect">
            <a:avLst/>
          </a:prstGeom>
          <a:noFill/>
        </p:spPr>
        <p:txBody>
          <a:bodyPr wrap="square" rtlCol="0" anchor="t">
            <a:spAutoFit/>
          </a:bodyPr>
          <a:p>
            <a:r>
              <a:rPr lang="zh-CN" altLang="en-US"/>
              <a:t>Let's see the top five movies list:</a:t>
            </a:r>
            <a:endParaRPr lang="zh-CN" altLang="en-US"/>
          </a:p>
        </p:txBody>
      </p:sp>
      <p:graphicFrame>
        <p:nvGraphicFramePr>
          <p:cNvPr id="6" name="表格 5"/>
          <p:cNvGraphicFramePr/>
          <p:nvPr/>
        </p:nvGraphicFramePr>
        <p:xfrm>
          <a:off x="1273175" y="3904615"/>
          <a:ext cx="6400165" cy="2286000"/>
        </p:xfrm>
        <a:graphic>
          <a:graphicData uri="http://schemas.openxmlformats.org/drawingml/2006/table">
            <a:tbl>
              <a:tblPr firstRow="1" bandRow="1">
                <a:tableStyleId>{5C22544A-7EE6-4342-B048-85BDC9FD1C3A}</a:tableStyleId>
              </a:tblPr>
              <a:tblGrid>
                <a:gridCol w="3199765"/>
                <a:gridCol w="3199765"/>
              </a:tblGrid>
              <a:tr h="389890">
                <a:tc>
                  <a:txBody>
                    <a:bodyPr/>
                    <a:p>
                      <a:pPr algn="ctr">
                        <a:buNone/>
                      </a:pPr>
                      <a:r>
                        <a:rPr lang="zh-CN" altLang="en-US"/>
                        <a:t>MovieID</a:t>
                      </a:r>
                      <a:endParaRPr lang="zh-CN" altLang="en-US"/>
                    </a:p>
                  </a:txBody>
                  <a:tcPr/>
                </a:tc>
                <a:tc>
                  <a:txBody>
                    <a:bodyPr/>
                    <a:p>
                      <a:pPr algn="ctr">
                        <a:buNone/>
                      </a:pPr>
                      <a:r>
                        <a:rPr lang="zh-CN" altLang="en-US" sz="1800">
                          <a:sym typeface="+mn-ea"/>
                        </a:rPr>
                        <a:t> Favorable</a:t>
                      </a:r>
                      <a:endParaRPr lang="zh-CN" altLang="en-US" sz="1800">
                        <a:sym typeface="+mn-ea"/>
                      </a:endParaRPr>
                    </a:p>
                    <a:p>
                      <a:pPr algn="ctr">
                        <a:buNone/>
                      </a:pPr>
                      <a:endParaRPr lang="zh-CN" altLang="en-US"/>
                    </a:p>
                  </a:txBody>
                  <a:tcPr/>
                </a:tc>
              </a:tr>
              <a:tr h="381000">
                <a:tc>
                  <a:txBody>
                    <a:bodyPr/>
                    <a:p>
                      <a:pPr algn="ctr">
                        <a:buNone/>
                      </a:pPr>
                      <a:r>
                        <a:rPr lang="en-US" altLang="zh-CN"/>
                        <a:t>50</a:t>
                      </a:r>
                      <a:endParaRPr lang="en-US" altLang="zh-CN"/>
                    </a:p>
                  </a:txBody>
                  <a:tcPr/>
                </a:tc>
                <a:tc>
                  <a:txBody>
                    <a:bodyPr/>
                    <a:p>
                      <a:pPr algn="ctr">
                        <a:buNone/>
                      </a:pPr>
                      <a:r>
                        <a:rPr lang="en-US" altLang="zh-CN"/>
                        <a:t>100</a:t>
                      </a:r>
                      <a:endParaRPr lang="en-US" altLang="zh-CN"/>
                    </a:p>
                  </a:txBody>
                  <a:tcPr/>
                </a:tc>
              </a:tr>
              <a:tr h="381000">
                <a:tc>
                  <a:txBody>
                    <a:bodyPr/>
                    <a:p>
                      <a:pPr algn="ctr">
                        <a:buNone/>
                      </a:pPr>
                      <a:r>
                        <a:rPr lang="en-US" altLang="zh-CN"/>
                        <a:t>100</a:t>
                      </a:r>
                      <a:endParaRPr lang="en-US" altLang="zh-CN"/>
                    </a:p>
                  </a:txBody>
                  <a:tcPr/>
                </a:tc>
                <a:tc>
                  <a:txBody>
                    <a:bodyPr/>
                    <a:p>
                      <a:pPr algn="ctr">
                        <a:buNone/>
                      </a:pPr>
                      <a:r>
                        <a:rPr lang="en-US" altLang="zh-CN"/>
                        <a:t>89</a:t>
                      </a:r>
                      <a:endParaRPr lang="en-US" altLang="zh-CN"/>
                    </a:p>
                  </a:txBody>
                  <a:tcPr/>
                </a:tc>
              </a:tr>
              <a:tr h="381000">
                <a:tc>
                  <a:txBody>
                    <a:bodyPr/>
                    <a:p>
                      <a:pPr algn="ctr">
                        <a:buNone/>
                      </a:pPr>
                      <a:r>
                        <a:rPr lang="en-US" altLang="zh-CN"/>
                        <a:t>258</a:t>
                      </a:r>
                      <a:endParaRPr lang="en-US" altLang="zh-CN"/>
                    </a:p>
                  </a:txBody>
                  <a:tcPr/>
                </a:tc>
                <a:tc>
                  <a:txBody>
                    <a:bodyPr/>
                    <a:p>
                      <a:pPr algn="ctr">
                        <a:buNone/>
                      </a:pPr>
                      <a:r>
                        <a:rPr lang="en-US" altLang="zh-CN"/>
                        <a:t>83</a:t>
                      </a:r>
                      <a:endParaRPr lang="en-US" altLang="zh-CN"/>
                    </a:p>
                  </a:txBody>
                  <a:tcPr/>
                </a:tc>
              </a:tr>
              <a:tr h="381000">
                <a:tc>
                  <a:txBody>
                    <a:bodyPr/>
                    <a:p>
                      <a:pPr algn="ctr">
                        <a:buNone/>
                      </a:pPr>
                      <a:r>
                        <a:rPr lang="en-US" altLang="zh-CN"/>
                        <a:t>181</a:t>
                      </a:r>
                      <a:endParaRPr lang="en-US" altLang="zh-CN"/>
                    </a:p>
                  </a:txBody>
                  <a:tcPr/>
                </a:tc>
                <a:tc>
                  <a:txBody>
                    <a:bodyPr/>
                    <a:p>
                      <a:pPr algn="ctr">
                        <a:buNone/>
                      </a:pPr>
                      <a:r>
                        <a:rPr lang="en-US" altLang="zh-CN"/>
                        <a:t>79</a:t>
                      </a:r>
                      <a:endParaRPr lang="en-US" altLang="zh-CN"/>
                    </a:p>
                  </a:txBody>
                  <a:tcPr/>
                </a:tc>
              </a:tr>
              <a:tr h="381000">
                <a:tc>
                  <a:txBody>
                    <a:bodyPr/>
                    <a:p>
                      <a:pPr algn="ctr">
                        <a:buNone/>
                      </a:pPr>
                      <a:r>
                        <a:rPr lang="en-US" altLang="zh-CN"/>
                        <a:t>174</a:t>
                      </a:r>
                      <a:endParaRPr lang="en-US" altLang="zh-CN"/>
                    </a:p>
                  </a:txBody>
                  <a:tcPr/>
                </a:tc>
                <a:tc>
                  <a:txBody>
                    <a:bodyPr/>
                    <a:p>
                      <a:pPr algn="ctr">
                        <a:buNone/>
                      </a:pPr>
                      <a:r>
                        <a:rPr lang="en-US" altLang="zh-CN"/>
                        <a:t>74</a:t>
                      </a:r>
                      <a:endParaRPr lang="en-US" altLang="zh-CN"/>
                    </a:p>
                  </a:txBody>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403600" y="2444115"/>
            <a:ext cx="2336800" cy="4305300"/>
          </a:xfrm>
          <a:prstGeom prst="rect">
            <a:avLst/>
          </a:prstGeom>
        </p:spPr>
      </p:pic>
      <p:sp>
        <p:nvSpPr>
          <p:cNvPr id="4" name="文本框 3"/>
          <p:cNvSpPr txBox="1"/>
          <p:nvPr/>
        </p:nvSpPr>
        <p:spPr>
          <a:xfrm>
            <a:off x="485775" y="751840"/>
            <a:ext cx="8186420" cy="1476375"/>
          </a:xfrm>
          <a:prstGeom prst="rect">
            <a:avLst/>
          </a:prstGeom>
          <a:noFill/>
        </p:spPr>
        <p:txBody>
          <a:bodyPr wrap="square" rtlCol="0" anchor="t">
            <a:spAutoFit/>
          </a:bodyPr>
          <a:p>
            <a:r>
              <a:rPr lang="zh-CN" altLang="en-US"/>
              <a:t>The Apriori algorithm is part of our affinity analysis and deals specifically with</a:t>
            </a:r>
            <a:endParaRPr lang="zh-CN" altLang="en-US"/>
          </a:p>
          <a:p>
            <a:r>
              <a:rPr lang="zh-CN" altLang="en-US"/>
              <a:t>finding frequent itemsets within the data. The basic procedure of Apriori builds</a:t>
            </a:r>
            <a:endParaRPr lang="zh-CN" altLang="en-US"/>
          </a:p>
          <a:p>
            <a:r>
              <a:rPr lang="zh-CN" altLang="en-US"/>
              <a:t>up new candidate itemsets from previously discovered frequent itemsets. These candidates are tested to see if they are frequent, and then the algorithm iterates as explained here:</a:t>
            </a:r>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68350" y="785495"/>
            <a:ext cx="7607300" cy="1476375"/>
          </a:xfrm>
          <a:prstGeom prst="rect">
            <a:avLst/>
          </a:prstGeom>
          <a:noFill/>
        </p:spPr>
        <p:txBody>
          <a:bodyPr wrap="square" rtlCol="0" anchor="t">
            <a:spAutoFit/>
          </a:bodyPr>
          <a:p>
            <a:r>
              <a:rPr lang="zh-CN" altLang="en-US"/>
              <a:t>To implement the first step of the </a:t>
            </a:r>
            <a:r>
              <a:rPr lang="zh-CN" altLang="en-US" b="1"/>
              <a:t>Apriori algorithm</a:t>
            </a:r>
            <a:r>
              <a:rPr lang="zh-CN" altLang="en-US"/>
              <a:t>, we create an itemset with each movie individually and test if the itemset is frequent. We use frozenset, as they allow us to perform set operations later on, and they can also be used as keys in our counting dictionary (normal sets cannot). Let's look at the following code:</a:t>
            </a:r>
            <a:endParaRPr lang="zh-CN" altLang="en-US"/>
          </a:p>
        </p:txBody>
      </p:sp>
      <p:sp>
        <p:nvSpPr>
          <p:cNvPr id="4" name="文本框 3"/>
          <p:cNvSpPr txBox="1"/>
          <p:nvPr/>
        </p:nvSpPr>
        <p:spPr>
          <a:xfrm>
            <a:off x="768350" y="2886710"/>
            <a:ext cx="760666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i="1"/>
              <a:t>frequent_itemsets[1] = dict((frozenset((movie_id,)), row["Favorable"])</a:t>
            </a:r>
            <a:endParaRPr lang="zh-CN" altLang="en-US" i="1"/>
          </a:p>
          <a:p>
            <a:pPr indent="0">
              <a:buFont typeface="Arial" panose="020B0604020202020204" pitchFamily="34" charset="0"/>
              <a:buNone/>
            </a:pPr>
            <a:r>
              <a:rPr lang="zh-CN" altLang="en-US" i="1"/>
              <a:t>     for movie_id, row in num_favorable_by_movie.iterrows() if    </a:t>
            </a:r>
            <a:endParaRPr lang="zh-CN" altLang="en-US" i="1"/>
          </a:p>
          <a:p>
            <a:pPr indent="0">
              <a:buFont typeface="Arial" panose="020B0604020202020204" pitchFamily="34" charset="0"/>
              <a:buNone/>
            </a:pPr>
            <a:r>
              <a:rPr lang="zh-CN" altLang="en-US" i="1"/>
              <a:t>     row["Favorable"] &gt; min_support)</a:t>
            </a:r>
            <a:endParaRPr lang="zh-CN" altLang="en-US" i="1"/>
          </a:p>
        </p:txBody>
      </p:sp>
      <p:sp>
        <p:nvSpPr>
          <p:cNvPr id="5" name="文本框 4"/>
          <p:cNvSpPr txBox="1"/>
          <p:nvPr/>
        </p:nvSpPr>
        <p:spPr>
          <a:xfrm>
            <a:off x="669290" y="4123055"/>
            <a:ext cx="7705725" cy="1476375"/>
          </a:xfrm>
          <a:prstGeom prst="rect">
            <a:avLst/>
          </a:prstGeom>
          <a:noFill/>
        </p:spPr>
        <p:txBody>
          <a:bodyPr wrap="square" rtlCol="0" anchor="t">
            <a:spAutoFit/>
          </a:bodyPr>
          <a:p>
            <a:r>
              <a:rPr lang="zh-CN" altLang="en-US"/>
              <a:t>We implement the second and third steps together for efficiency by creating a function that takes the newly discovered frequent itemsets, creates the supersets, and then tests if they are frequent. </a:t>
            </a:r>
            <a:endParaRPr lang="zh-CN" altLang="en-US"/>
          </a:p>
          <a:p>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63855" y="883285"/>
            <a:ext cx="5086350" cy="297180"/>
          </a:xfrm>
        </p:spPr>
        <p:txBody>
          <a:bodyPr/>
          <a:p>
            <a:r>
              <a:rPr lang="zh-CN" altLang="en-US" sz="2800" b="1">
                <a:solidFill>
                  <a:schemeClr val="tx1"/>
                </a:solidFill>
              </a:rPr>
              <a:t>scikit-learn estimators</a:t>
            </a:r>
            <a:endParaRPr lang="zh-CN" altLang="en-US" sz="2800" b="1">
              <a:solidFill>
                <a:schemeClr val="tx1"/>
              </a:solidFill>
            </a:endParaRPr>
          </a:p>
        </p:txBody>
      </p:sp>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
        <p:nvSpPr>
          <p:cNvPr id="3" name="文本框 2"/>
          <p:cNvSpPr txBox="1"/>
          <p:nvPr/>
        </p:nvSpPr>
        <p:spPr>
          <a:xfrm>
            <a:off x="363855" y="1268095"/>
            <a:ext cx="8212455" cy="3692525"/>
          </a:xfrm>
          <a:prstGeom prst="rect">
            <a:avLst/>
          </a:prstGeom>
          <a:noFill/>
        </p:spPr>
        <p:txBody>
          <a:bodyPr wrap="square" rtlCol="0" anchor="t">
            <a:spAutoFit/>
          </a:bodyPr>
          <a:p>
            <a:r>
              <a:rPr lang="zh-CN" altLang="en-US"/>
              <a:t>Estimators are scikit-learn's abstraction, allowing for the standardized</a:t>
            </a:r>
            <a:endParaRPr lang="zh-CN" altLang="en-US"/>
          </a:p>
          <a:p>
            <a:r>
              <a:rPr lang="zh-CN" altLang="en-US"/>
              <a:t>implementation of a large number of classification algorithms. </a:t>
            </a:r>
            <a:endParaRPr lang="zh-CN" altLang="en-US"/>
          </a:p>
          <a:p>
            <a:endParaRPr lang="zh-CN" altLang="en-US"/>
          </a:p>
          <a:p>
            <a:r>
              <a:rPr lang="zh-CN" altLang="en-US"/>
              <a:t>Estimators are used for classification. Estimators have the following two main functions:</a:t>
            </a:r>
            <a:endParaRPr lang="zh-CN" altLang="en-US"/>
          </a:p>
          <a:p>
            <a:endParaRPr lang="zh-CN" altLang="en-US"/>
          </a:p>
          <a:p>
            <a:r>
              <a:rPr lang="zh-CN" altLang="en-US"/>
              <a:t>• </a:t>
            </a:r>
            <a:r>
              <a:rPr lang="zh-CN" altLang="en-US" b="1"/>
              <a:t>fit()</a:t>
            </a:r>
            <a:r>
              <a:rPr lang="zh-CN" altLang="en-US"/>
              <a:t>: This performs the training of the algorithm and sets internal</a:t>
            </a:r>
            <a:endParaRPr lang="zh-CN" altLang="en-US"/>
          </a:p>
          <a:p>
            <a:r>
              <a:rPr lang="zh-CN" altLang="en-US"/>
              <a:t>parameters. It takes two inputs, the training sample dataset and the</a:t>
            </a:r>
            <a:endParaRPr lang="zh-CN" altLang="en-US"/>
          </a:p>
          <a:p>
            <a:r>
              <a:rPr lang="zh-CN" altLang="en-US"/>
              <a:t>corresponding classes for those samples.</a:t>
            </a:r>
            <a:endParaRPr lang="zh-CN" altLang="en-US"/>
          </a:p>
          <a:p>
            <a:endParaRPr lang="zh-CN" altLang="en-US"/>
          </a:p>
          <a:p>
            <a:r>
              <a:rPr lang="zh-CN" altLang="en-US"/>
              <a:t>• </a:t>
            </a:r>
            <a:r>
              <a:rPr lang="zh-CN" altLang="en-US" b="1"/>
              <a:t>predict()</a:t>
            </a:r>
            <a:r>
              <a:rPr lang="zh-CN" altLang="en-US"/>
              <a:t>: This predicts the class of the testing samples that is given as</a:t>
            </a:r>
            <a:endParaRPr lang="zh-CN" altLang="en-US"/>
          </a:p>
          <a:p>
            <a:r>
              <a:rPr lang="zh-CN" altLang="en-US"/>
              <a:t>input. This function returns an array with the predictions of each input</a:t>
            </a:r>
            <a:endParaRPr lang="zh-CN" altLang="en-US"/>
          </a:p>
          <a:p>
            <a:r>
              <a:rPr lang="zh-CN" altLang="en-US"/>
              <a:t>testing sample.</a:t>
            </a:r>
            <a:endParaRPr lang="zh-CN" altLang="en-US"/>
          </a:p>
        </p:txBody>
      </p:sp>
      <p:sp>
        <p:nvSpPr>
          <p:cNvPr id="4" name="文本框 3"/>
          <p:cNvSpPr txBox="1"/>
          <p:nvPr/>
        </p:nvSpPr>
        <p:spPr>
          <a:xfrm>
            <a:off x="363855" y="5053330"/>
            <a:ext cx="8443595" cy="1476375"/>
          </a:xfrm>
          <a:prstGeom prst="rect">
            <a:avLst/>
          </a:prstGeom>
          <a:noFill/>
        </p:spPr>
        <p:txBody>
          <a:bodyPr wrap="square" rtlCol="0" anchor="t">
            <a:spAutoFit/>
          </a:bodyPr>
          <a:p>
            <a:r>
              <a:rPr lang="zh-CN" altLang="en-US"/>
              <a:t>There are a large number of estimators in scikit-learn. These include</a:t>
            </a:r>
            <a:r>
              <a:rPr lang="zh-CN" altLang="en-US" b="1"/>
              <a:t> support vector machines</a:t>
            </a:r>
            <a:r>
              <a:rPr lang="zh-CN" altLang="en-US"/>
              <a:t> (SVM), </a:t>
            </a:r>
            <a:r>
              <a:rPr lang="zh-CN" altLang="en-US" b="1"/>
              <a:t>random forests</a:t>
            </a:r>
            <a:r>
              <a:rPr lang="zh-CN" altLang="en-US"/>
              <a:t>, and </a:t>
            </a:r>
            <a:r>
              <a:rPr lang="zh-CN" altLang="en-US" b="1"/>
              <a:t>neural networks</a:t>
            </a:r>
            <a:r>
              <a:rPr lang="zh-CN" altLang="en-US"/>
              <a:t>. </a:t>
            </a:r>
            <a:endParaRPr lang="zh-CN" altLang="en-US"/>
          </a:p>
          <a:p>
            <a:endParaRPr lang="zh-CN" altLang="en-US"/>
          </a:p>
          <a:p>
            <a:r>
              <a:rPr lang="zh-CN" altLang="en-US"/>
              <a:t>In this </a:t>
            </a:r>
            <a:r>
              <a:rPr lang="en-US" altLang="zh-CN"/>
              <a:t>experiment</a:t>
            </a:r>
            <a:r>
              <a:rPr lang="zh-CN" altLang="en-US"/>
              <a:t>, we will use a different estimator from scikit-learn: </a:t>
            </a:r>
            <a:r>
              <a:rPr lang="zh-CN" altLang="en-US" b="1"/>
              <a:t>nearest neighbor</a:t>
            </a:r>
            <a:r>
              <a:rPr lang="zh-CN" altLang="en-US"/>
              <a:t>.</a:t>
            </a:r>
            <a:endParaRPr lang="zh-CN"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01345" y="1073150"/>
            <a:ext cx="5834380" cy="368300"/>
          </a:xfrm>
          <a:prstGeom prst="rect">
            <a:avLst/>
          </a:prstGeom>
          <a:noFill/>
        </p:spPr>
        <p:txBody>
          <a:bodyPr wrap="none" rtlCol="0" anchor="t">
            <a:spAutoFit/>
          </a:bodyPr>
          <a:p>
            <a:r>
              <a:rPr lang="zh-CN" altLang="en-US">
                <a:sym typeface="+mn-ea"/>
              </a:rPr>
              <a:t>First, we set up the function and the counting dictionary:</a:t>
            </a:r>
            <a:endParaRPr lang="zh-CN" altLang="en-US"/>
          </a:p>
        </p:txBody>
      </p:sp>
      <p:sp>
        <p:nvSpPr>
          <p:cNvPr id="4" name="文本框 3"/>
          <p:cNvSpPr txBox="1"/>
          <p:nvPr/>
        </p:nvSpPr>
        <p:spPr>
          <a:xfrm>
            <a:off x="601345" y="2025015"/>
            <a:ext cx="8093710" cy="119888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collections import defaultdict</a:t>
            </a:r>
            <a:endParaRPr lang="zh-CN" altLang="en-US" i="1"/>
          </a:p>
          <a:p>
            <a:pPr marL="742950" lvl="1" indent="-285750">
              <a:buFont typeface="Arial" panose="020B0604020202020204" pitchFamily="34" charset="0"/>
              <a:buChar char="•"/>
            </a:pPr>
            <a:r>
              <a:rPr lang="zh-CN" altLang="en-US" i="1"/>
              <a:t>def find_frequent_itemsets(favorable_reviews_by_users, k_1_itemsets,</a:t>
            </a:r>
            <a:endParaRPr lang="zh-CN" altLang="en-US" i="1"/>
          </a:p>
          <a:p>
            <a:pPr marL="742950" lvl="1" indent="-285750">
              <a:buFont typeface="Arial" panose="020B0604020202020204" pitchFamily="34" charset="0"/>
              <a:buChar char="•"/>
            </a:pPr>
            <a:r>
              <a:rPr lang="zh-CN" altLang="en-US" i="1"/>
              <a:t>min_support):</a:t>
            </a:r>
            <a:endParaRPr lang="zh-CN" altLang="en-US" i="1"/>
          </a:p>
          <a:p>
            <a:pPr lvl="3" indent="0">
              <a:buFont typeface="Arial" panose="020B0604020202020204" pitchFamily="34" charset="0"/>
              <a:buNone/>
            </a:pPr>
            <a:r>
              <a:rPr lang="zh-CN" altLang="en-US" i="1"/>
              <a:t>counts = defaultdict(int)</a:t>
            </a:r>
            <a:endParaRPr lang="zh-CN" altLang="en-US" i="1"/>
          </a:p>
        </p:txBody>
      </p:sp>
      <p:sp>
        <p:nvSpPr>
          <p:cNvPr id="5" name="文本框 4"/>
          <p:cNvSpPr txBox="1"/>
          <p:nvPr/>
        </p:nvSpPr>
        <p:spPr>
          <a:xfrm>
            <a:off x="1037590" y="4194175"/>
            <a:ext cx="642366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for user, reviews in favorable_reviews_by_users.items():</a:t>
            </a:r>
            <a:endParaRPr lang="zh-CN" altLang="en-US" i="1"/>
          </a:p>
        </p:txBody>
      </p:sp>
      <p:sp>
        <p:nvSpPr>
          <p:cNvPr id="6" name="文本框 5"/>
          <p:cNvSpPr txBox="1"/>
          <p:nvPr/>
        </p:nvSpPr>
        <p:spPr>
          <a:xfrm>
            <a:off x="601345" y="4638040"/>
            <a:ext cx="8499475" cy="1753235"/>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for itemset in k_1_itemsets:</a:t>
            </a:r>
            <a:endParaRPr lang="zh-CN" altLang="en-US" i="1"/>
          </a:p>
          <a:p>
            <a:pPr lvl="1" indent="0">
              <a:buFont typeface="Arial" panose="020B0604020202020204" pitchFamily="34" charset="0"/>
              <a:buNone/>
            </a:pPr>
            <a:r>
              <a:rPr lang="en-US" altLang="zh-CN" i="1"/>
              <a:t>	</a:t>
            </a:r>
            <a:r>
              <a:rPr lang="zh-CN" altLang="en-US" i="1"/>
              <a:t>if itemset.issubset(reviews):</a:t>
            </a:r>
            <a:endParaRPr lang="zh-CN" altLang="en-US" i="1"/>
          </a:p>
          <a:p>
            <a:pPr lvl="1" indent="0">
              <a:buFont typeface="Arial" panose="020B0604020202020204" pitchFamily="34" charset="0"/>
              <a:buNone/>
            </a:pPr>
            <a:r>
              <a:rPr lang="en-US" altLang="zh-CN" i="1"/>
              <a:t>		</a:t>
            </a:r>
            <a:r>
              <a:rPr lang="zh-CN" altLang="en-US" i="1"/>
              <a:t>for other_reviewed_movie in reviews - itemset:</a:t>
            </a:r>
            <a:endParaRPr lang="zh-CN" altLang="en-US" i="1"/>
          </a:p>
          <a:p>
            <a:pPr lvl="1" indent="0">
              <a:buFont typeface="Arial" panose="020B0604020202020204" pitchFamily="34" charset="0"/>
              <a:buNone/>
            </a:pPr>
            <a:r>
              <a:rPr lang="en-US" altLang="zh-CN" i="1"/>
              <a:t>			</a:t>
            </a:r>
            <a:r>
              <a:rPr lang="zh-CN" altLang="en-US" i="1"/>
              <a:t>current_superset = itemset | </a:t>
            </a:r>
            <a:r>
              <a:rPr lang="en-US" altLang="zh-CN" i="1"/>
              <a:t>							</a:t>
            </a:r>
            <a:r>
              <a:rPr lang="zh-CN" altLang="en-US" i="1"/>
              <a:t>frozenset((other_reviewed_movie,))</a:t>
            </a:r>
            <a:endParaRPr lang="zh-CN" altLang="en-US" i="1"/>
          </a:p>
          <a:p>
            <a:pPr lvl="1" indent="0">
              <a:buFont typeface="Arial" panose="020B0604020202020204" pitchFamily="34" charset="0"/>
              <a:buNone/>
            </a:pPr>
            <a:r>
              <a:rPr lang="en-US" altLang="zh-CN" i="1"/>
              <a:t>			</a:t>
            </a:r>
            <a:r>
              <a:rPr lang="zh-CN" altLang="en-US" i="1"/>
              <a:t>counts[current_superset] += 1</a:t>
            </a:r>
            <a:endParaRPr lang="zh-CN" altLang="en-US" i="1"/>
          </a:p>
        </p:txBody>
      </p:sp>
      <p:sp>
        <p:nvSpPr>
          <p:cNvPr id="7" name="文本框 6"/>
          <p:cNvSpPr txBox="1"/>
          <p:nvPr/>
        </p:nvSpPr>
        <p:spPr>
          <a:xfrm>
            <a:off x="554355" y="3258820"/>
            <a:ext cx="8188325" cy="645160"/>
          </a:xfrm>
          <a:prstGeom prst="rect">
            <a:avLst/>
          </a:prstGeom>
          <a:noFill/>
        </p:spPr>
        <p:txBody>
          <a:bodyPr wrap="square" rtlCol="0" anchor="t">
            <a:spAutoFit/>
          </a:bodyPr>
          <a:p>
            <a:r>
              <a:rPr lang="zh-CN" altLang="en-US"/>
              <a:t>Next, we go through each of the previously discovered itemsets and see if it is a subset of the current set of reviews.</a:t>
            </a:r>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8480" y="910590"/>
            <a:ext cx="7790815" cy="1476375"/>
          </a:xfrm>
          <a:prstGeom prst="rect">
            <a:avLst/>
          </a:prstGeom>
          <a:noFill/>
        </p:spPr>
        <p:txBody>
          <a:bodyPr wrap="square" rtlCol="0" anchor="t">
            <a:spAutoFit/>
          </a:bodyPr>
          <a:p>
            <a:r>
              <a:rPr lang="zh-CN" altLang="en-US"/>
              <a:t>We end our function by testing which of the candidate itemsets have enough support to be considered frequent and return only those:</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return dict([(itemset, frequency) for itemset, frequency in</a:t>
            </a:r>
            <a:endParaRPr lang="zh-CN" altLang="en-US" i="1"/>
          </a:p>
          <a:p>
            <a:pPr marL="742950" lvl="1" indent="-285750">
              <a:buFont typeface="Arial" panose="020B0604020202020204" pitchFamily="34" charset="0"/>
              <a:buChar char="•"/>
            </a:pPr>
            <a:r>
              <a:rPr lang="zh-CN" altLang="en-US" i="1"/>
              <a:t>counts.items() if frequency &gt;= min_support])</a:t>
            </a:r>
            <a:endParaRPr lang="zh-CN" altLang="en-US" i="1"/>
          </a:p>
        </p:txBody>
      </p:sp>
      <p:sp>
        <p:nvSpPr>
          <p:cNvPr id="4" name="文本框 3"/>
          <p:cNvSpPr txBox="1"/>
          <p:nvPr/>
        </p:nvSpPr>
        <p:spPr>
          <a:xfrm>
            <a:off x="538480" y="2867660"/>
            <a:ext cx="7790815" cy="645160"/>
          </a:xfrm>
          <a:prstGeom prst="rect">
            <a:avLst/>
          </a:prstGeom>
          <a:noFill/>
        </p:spPr>
        <p:txBody>
          <a:bodyPr wrap="square" rtlCol="0" anchor="t">
            <a:spAutoFit/>
          </a:bodyPr>
          <a:p>
            <a:r>
              <a:rPr lang="zh-CN" altLang="en-US"/>
              <a:t>To run our code, we now create a loop that iterates over the steps of the </a:t>
            </a:r>
            <a:r>
              <a:rPr lang="zh-CN" altLang="en-US" b="1" i="1"/>
              <a:t>Apriori algorithm</a:t>
            </a:r>
            <a:r>
              <a:rPr lang="zh-CN" altLang="en-US"/>
              <a:t>, storing the new itemsets as we go.</a:t>
            </a:r>
            <a:endParaRPr lang="zh-CN" altLang="en-US"/>
          </a:p>
        </p:txBody>
      </p:sp>
      <p:sp>
        <p:nvSpPr>
          <p:cNvPr id="5" name="文本框 4"/>
          <p:cNvSpPr txBox="1"/>
          <p:nvPr/>
        </p:nvSpPr>
        <p:spPr>
          <a:xfrm>
            <a:off x="538480" y="3933190"/>
            <a:ext cx="7791450" cy="1476375"/>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for k in range(2, 20):</a:t>
            </a:r>
            <a:endParaRPr lang="zh-CN" altLang="en-US" i="1"/>
          </a:p>
          <a:p>
            <a:pPr lvl="1" indent="0">
              <a:buFont typeface="Arial" panose="020B0604020202020204" pitchFamily="34" charset="0"/>
              <a:buNone/>
            </a:pPr>
            <a:r>
              <a:rPr lang="en-US" altLang="zh-CN" i="1"/>
              <a:t>	    </a:t>
            </a:r>
            <a:r>
              <a:rPr lang="zh-CN" altLang="en-US" i="1"/>
              <a:t>cur_frequent_itemsets = </a:t>
            </a:r>
            <a:r>
              <a:rPr lang="en-US" altLang="zh-CN" i="1"/>
              <a:t>					    </a:t>
            </a:r>
            <a:r>
              <a:rPr lang="zh-CN" altLang="en-US" i="1"/>
              <a:t>find_frequent_itemsets(favorable_reviews_by_users, </a:t>
            </a:r>
            <a:r>
              <a:rPr lang="en-US" altLang="zh-CN" i="1"/>
              <a:t>		    </a:t>
            </a:r>
            <a:r>
              <a:rPr lang="zh-CN" altLang="en-US" i="1"/>
              <a:t>frequent_itemsets[k-1],min_support)</a:t>
            </a:r>
            <a:endParaRPr lang="zh-CN" altLang="en-US" i="1"/>
          </a:p>
          <a:p>
            <a:pPr lvl="1" indent="0">
              <a:buFont typeface="Arial" panose="020B0604020202020204" pitchFamily="34" charset="0"/>
              <a:buNone/>
            </a:pPr>
            <a:r>
              <a:rPr lang="en-US" altLang="zh-CN" i="1"/>
              <a:t>	    </a:t>
            </a:r>
            <a:r>
              <a:rPr lang="zh-CN" altLang="en-US" i="1"/>
              <a:t>frequent_itemsets[k] = cur_frequent_itemsets</a:t>
            </a:r>
            <a:endParaRPr lang="zh-CN" altLang="en-US" i="1"/>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1995" y="794385"/>
            <a:ext cx="7607300" cy="922020"/>
          </a:xfrm>
          <a:prstGeom prst="rect">
            <a:avLst/>
          </a:prstGeom>
          <a:noFill/>
        </p:spPr>
        <p:txBody>
          <a:bodyPr wrap="square" rtlCol="0" anchor="t">
            <a:spAutoFit/>
          </a:bodyPr>
          <a:p>
            <a:r>
              <a:rPr lang="zh-CN" altLang="en-US"/>
              <a:t>We want to break out the preceding loop if we didn't find any new frequent itemsets (and also to print a message to let us know what is going on):</a:t>
            </a:r>
            <a:endParaRPr lang="zh-CN" altLang="en-US"/>
          </a:p>
        </p:txBody>
      </p:sp>
      <p:sp>
        <p:nvSpPr>
          <p:cNvPr id="4" name="文本框 3"/>
          <p:cNvSpPr txBox="1"/>
          <p:nvPr/>
        </p:nvSpPr>
        <p:spPr>
          <a:xfrm>
            <a:off x="721995" y="2294890"/>
            <a:ext cx="6922770" cy="1476375"/>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if len(cur_frequent_itemsets) == 0:</a:t>
            </a:r>
            <a:endParaRPr lang="zh-CN" altLang="en-US" i="1"/>
          </a:p>
          <a:p>
            <a:pPr lvl="1" indent="0">
              <a:buFont typeface="Arial" panose="020B0604020202020204" pitchFamily="34" charset="0"/>
              <a:buNone/>
            </a:pPr>
            <a:r>
              <a:rPr lang="en-US" altLang="zh-CN" i="1"/>
              <a:t>	</a:t>
            </a:r>
            <a:r>
              <a:rPr lang="zh-CN" altLang="en-US" i="1"/>
              <a:t>print("Did not find any frequent itemsets of length </a:t>
            </a:r>
            <a:r>
              <a:rPr lang="en-US" altLang="zh-CN" i="1"/>
              <a:t>	</a:t>
            </a:r>
            <a:r>
              <a:rPr lang="zh-CN" altLang="en-US" i="1"/>
              <a:t>{}".format(k))</a:t>
            </a:r>
            <a:endParaRPr lang="zh-CN" altLang="en-US" i="1"/>
          </a:p>
          <a:p>
            <a:pPr lvl="1" indent="0">
              <a:buFont typeface="Arial" panose="020B0604020202020204" pitchFamily="34" charset="0"/>
              <a:buNone/>
            </a:pPr>
            <a:r>
              <a:rPr lang="en-US" altLang="zh-CN" i="1"/>
              <a:t>	</a:t>
            </a:r>
            <a:r>
              <a:rPr lang="zh-CN" altLang="en-US" i="1"/>
              <a:t>sys.stdout.flush()</a:t>
            </a:r>
            <a:endParaRPr lang="zh-CN" altLang="en-US" i="1"/>
          </a:p>
          <a:p>
            <a:pPr lvl="1" indent="0">
              <a:buFont typeface="Arial" panose="020B0604020202020204" pitchFamily="34" charset="0"/>
              <a:buNone/>
            </a:pPr>
            <a:r>
              <a:rPr lang="en-US" altLang="zh-CN" i="1"/>
              <a:t>	</a:t>
            </a:r>
            <a:r>
              <a:rPr lang="zh-CN" altLang="en-US" i="1"/>
              <a:t>break</a:t>
            </a:r>
            <a:endParaRPr lang="zh-CN" altLang="en-US" i="1"/>
          </a:p>
        </p:txBody>
      </p:sp>
      <p:sp>
        <p:nvSpPr>
          <p:cNvPr id="5" name="文本框 4"/>
          <p:cNvSpPr txBox="1"/>
          <p:nvPr/>
        </p:nvSpPr>
        <p:spPr>
          <a:xfrm>
            <a:off x="721995" y="3927475"/>
            <a:ext cx="8015605" cy="119888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else:</a:t>
            </a:r>
            <a:endParaRPr lang="zh-CN" altLang="en-US" i="1"/>
          </a:p>
          <a:p>
            <a:pPr lvl="1" indent="0">
              <a:buFont typeface="Arial" panose="020B0604020202020204" pitchFamily="34" charset="0"/>
              <a:buNone/>
            </a:pPr>
            <a:r>
              <a:rPr lang="en-US" altLang="zh-CN" i="1"/>
              <a:t>	</a:t>
            </a:r>
            <a:r>
              <a:rPr lang="zh-CN" altLang="en-US" i="1"/>
              <a:t>print("I found {} frequent itemsets of length</a:t>
            </a:r>
            <a:endParaRPr lang="zh-CN" altLang="en-US" i="1"/>
          </a:p>
          <a:p>
            <a:pPr lvl="1" indent="0">
              <a:buFont typeface="Arial" panose="020B0604020202020204" pitchFamily="34" charset="0"/>
              <a:buNone/>
            </a:pPr>
            <a:r>
              <a:rPr lang="en-US" altLang="zh-CN" i="1"/>
              <a:t>	</a:t>
            </a:r>
            <a:r>
              <a:rPr lang="zh-CN" altLang="en-US" i="1"/>
              <a:t>{}".format(len(cur_frequent_itemsets), k))</a:t>
            </a:r>
            <a:endParaRPr lang="zh-CN" altLang="en-US" i="1"/>
          </a:p>
          <a:p>
            <a:pPr lvl="1" indent="0">
              <a:buFont typeface="Arial" panose="020B0604020202020204" pitchFamily="34" charset="0"/>
              <a:buNone/>
            </a:pPr>
            <a:r>
              <a:rPr lang="en-US" altLang="zh-CN" i="1"/>
              <a:t>	</a:t>
            </a:r>
            <a:r>
              <a:rPr lang="zh-CN" altLang="en-US" i="1"/>
              <a:t>sys.stdout.flush()</a:t>
            </a:r>
            <a:endParaRPr lang="zh-CN" altLang="en-US" i="1"/>
          </a:p>
        </p:txBody>
      </p:sp>
      <p:sp>
        <p:nvSpPr>
          <p:cNvPr id="6" name="文本框 5"/>
          <p:cNvSpPr txBox="1"/>
          <p:nvPr/>
        </p:nvSpPr>
        <p:spPr>
          <a:xfrm>
            <a:off x="721995" y="6043295"/>
            <a:ext cx="692277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del frequent_itemsets[1]</a:t>
            </a:r>
            <a:endParaRPr lang="zh-CN" altLang="en-US" i="1"/>
          </a:p>
        </p:txBody>
      </p:sp>
      <p:sp>
        <p:nvSpPr>
          <p:cNvPr id="7" name="文本框 6"/>
          <p:cNvSpPr txBox="1"/>
          <p:nvPr/>
        </p:nvSpPr>
        <p:spPr>
          <a:xfrm>
            <a:off x="721995" y="5274945"/>
            <a:ext cx="8015605" cy="645160"/>
          </a:xfrm>
          <a:prstGeom prst="rect">
            <a:avLst/>
          </a:prstGeom>
          <a:noFill/>
        </p:spPr>
        <p:txBody>
          <a:bodyPr wrap="square" rtlCol="0" anchor="t">
            <a:spAutoFit/>
          </a:bodyPr>
          <a:p>
            <a:r>
              <a:rPr lang="zh-CN" altLang="en-US"/>
              <a:t>Finally, after the end of the loop, we are no longer interested in the first set of</a:t>
            </a:r>
            <a:endParaRPr lang="zh-CN" altLang="en-US"/>
          </a:p>
          <a:p>
            <a:r>
              <a:rPr lang="zh-CN" altLang="en-US"/>
              <a:t>itemsets anymore—these are itemsets of length one</a:t>
            </a: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8290" y="592455"/>
            <a:ext cx="5948680" cy="521970"/>
          </a:xfrm>
          <a:prstGeom prst="rect">
            <a:avLst/>
          </a:prstGeom>
          <a:noFill/>
        </p:spPr>
        <p:txBody>
          <a:bodyPr wrap="square" rtlCol="0" anchor="t">
            <a:spAutoFit/>
          </a:bodyPr>
          <a:p>
            <a:r>
              <a:rPr lang="zh-CN" altLang="en-US" sz="2800" b="1"/>
              <a:t>Extracting association rules</a:t>
            </a:r>
            <a:endParaRPr lang="zh-CN" altLang="en-US" sz="2800" b="1"/>
          </a:p>
        </p:txBody>
      </p:sp>
      <p:sp>
        <p:nvSpPr>
          <p:cNvPr id="4" name="文本框 3"/>
          <p:cNvSpPr txBox="1"/>
          <p:nvPr/>
        </p:nvSpPr>
        <p:spPr>
          <a:xfrm>
            <a:off x="288290" y="1610995"/>
            <a:ext cx="8568055" cy="4246245"/>
          </a:xfrm>
          <a:prstGeom prst="rect">
            <a:avLst/>
          </a:prstGeom>
          <a:noFill/>
        </p:spPr>
        <p:txBody>
          <a:bodyPr wrap="square" rtlCol="0" anchor="t">
            <a:spAutoFit/>
          </a:bodyPr>
          <a:p>
            <a:r>
              <a:rPr lang="zh-CN" altLang="en-US"/>
              <a:t>After the Apriori algorithm has completed, we have a list of frequent itemsets.</a:t>
            </a:r>
            <a:endParaRPr lang="zh-CN" altLang="en-US"/>
          </a:p>
          <a:p>
            <a:r>
              <a:rPr lang="zh-CN" altLang="en-US"/>
              <a:t>These aren't exactly association rules, but they are similar to it. </a:t>
            </a:r>
            <a:endParaRPr lang="zh-CN" altLang="en-US"/>
          </a:p>
          <a:p>
            <a:endParaRPr lang="zh-CN" altLang="en-US"/>
          </a:p>
          <a:p>
            <a:r>
              <a:rPr lang="zh-CN" altLang="en-US"/>
              <a:t>A frequent itemset</a:t>
            </a:r>
            <a:endParaRPr lang="zh-CN" altLang="en-US"/>
          </a:p>
          <a:p>
            <a:r>
              <a:rPr lang="zh-CN" altLang="en-US"/>
              <a:t>is a set of items with a minimum support, while an association rule has a premise</a:t>
            </a:r>
            <a:endParaRPr lang="zh-CN" altLang="en-US"/>
          </a:p>
          <a:p>
            <a:r>
              <a:rPr lang="zh-CN" altLang="en-US"/>
              <a:t>and a conclusion.</a:t>
            </a:r>
            <a:endParaRPr lang="zh-CN" altLang="en-US"/>
          </a:p>
          <a:p>
            <a:endParaRPr lang="zh-CN" altLang="en-US"/>
          </a:p>
          <a:p>
            <a:r>
              <a:rPr lang="zh-CN" altLang="en-US"/>
              <a:t>We can make an association rule from a frequent itemset by taking one of the movies in the itemset and denoting it as the conclusion. The other movies in the itemset will be the premise. This will form rules of the following form: </a:t>
            </a:r>
            <a:r>
              <a:rPr lang="zh-CN" altLang="en-US" b="1" i="1"/>
              <a:t>if a reviewer recommends all of the movies in the premise, they will also recommend the conclusion.</a:t>
            </a:r>
            <a:endParaRPr lang="zh-CN" altLang="en-US" b="1" i="1"/>
          </a:p>
          <a:p>
            <a:endParaRPr lang="zh-CN" altLang="en-US" b="1" i="1"/>
          </a:p>
          <a:p>
            <a:r>
              <a:rPr lang="zh-CN" altLang="en-US"/>
              <a:t>For each itemset, we can generate a number of association rules by setting each</a:t>
            </a:r>
            <a:endParaRPr lang="zh-CN" altLang="en-US"/>
          </a:p>
          <a:p>
            <a:r>
              <a:rPr lang="zh-CN" altLang="en-US"/>
              <a:t>movie to be the conclusion and the remaining movies as the premise.</a:t>
            </a:r>
            <a:endParaRPr lang="zh-CN"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8795" y="1202690"/>
            <a:ext cx="8107045" cy="4523105"/>
          </a:xfrm>
          <a:prstGeom prst="rect">
            <a:avLst/>
          </a:prstGeom>
          <a:noFill/>
        </p:spPr>
        <p:txBody>
          <a:bodyPr wrap="square" rtlCol="0" anchor="t">
            <a:spAutoFit/>
          </a:bodyPr>
          <a:p>
            <a:r>
              <a:rPr lang="zh-CN" altLang="en-US"/>
              <a:t>In code, we first generate a list of all of the rules from each of the frequent itemsets, by iterating over each of the discovered frequent itemsets of each length:</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candidate_rules = []</a:t>
            </a:r>
            <a:endParaRPr lang="zh-CN" altLang="en-US" i="1"/>
          </a:p>
          <a:p>
            <a:pPr marL="742950" lvl="1" indent="-285750">
              <a:buFont typeface="Arial" panose="020B0604020202020204" pitchFamily="34" charset="0"/>
              <a:buChar char="•"/>
            </a:pPr>
            <a:r>
              <a:rPr lang="zh-CN" altLang="en-US" i="1"/>
              <a:t>for itemset_length, itemset_counts in frequent_itemsets.items():</a:t>
            </a:r>
            <a:endParaRPr lang="zh-CN" altLang="en-US" i="1"/>
          </a:p>
          <a:p>
            <a:pPr marL="742950" lvl="1" indent="-285750">
              <a:buFont typeface="Arial" panose="020B0604020202020204" pitchFamily="34" charset="0"/>
              <a:buChar char="•"/>
            </a:pPr>
            <a:r>
              <a:rPr lang="zh-CN" altLang="en-US" i="1"/>
              <a:t>for itemset in itemset_counts.keys():</a:t>
            </a:r>
            <a:endParaRPr lang="zh-CN" altLang="en-US" i="1"/>
          </a:p>
          <a:p>
            <a:pPr marL="742950" lvl="1" indent="-285750">
              <a:buFont typeface="Arial" panose="020B0604020202020204" pitchFamily="34" charset="0"/>
              <a:buChar char="•"/>
            </a:pPr>
            <a:endParaRPr lang="zh-CN" altLang="en-US" i="1"/>
          </a:p>
          <a:p>
            <a:pPr marL="285750" indent="-285750"/>
            <a:r>
              <a:rPr lang="zh-CN" altLang="en-US"/>
              <a:t>We then iterate over every movie in this itemset, using it as our conclusion.</a:t>
            </a:r>
            <a:endParaRPr lang="zh-CN" altLang="en-US"/>
          </a:p>
          <a:p>
            <a:r>
              <a:rPr lang="zh-CN" altLang="en-US"/>
              <a:t>The remaining movies in the itemset are the premise. </a:t>
            </a:r>
            <a:endParaRPr lang="zh-CN" altLang="en-US"/>
          </a:p>
          <a:p>
            <a:endParaRPr lang="zh-CN" altLang="en-US"/>
          </a:p>
          <a:p>
            <a:r>
              <a:rPr lang="zh-CN" altLang="en-US"/>
              <a:t>We save the premise and conclusion as our candidate rule:</a:t>
            </a:r>
            <a:endParaRPr lang="zh-CN" altLang="en-US"/>
          </a:p>
          <a:p>
            <a:endParaRPr lang="zh-CN" altLang="en-US"/>
          </a:p>
          <a:p>
            <a:pPr marL="1200150" lvl="2" indent="-285750">
              <a:buFont typeface="Arial" panose="020B0604020202020204" pitchFamily="34" charset="0"/>
              <a:buChar char="•"/>
            </a:pPr>
            <a:r>
              <a:rPr lang="zh-CN" altLang="en-US" i="1"/>
              <a:t>for conclusion in itemset:</a:t>
            </a:r>
            <a:endParaRPr lang="zh-CN" altLang="en-US" i="1"/>
          </a:p>
          <a:p>
            <a:pPr marL="1200150" lvl="2" indent="-285750">
              <a:buFont typeface="Arial" panose="020B0604020202020204" pitchFamily="34" charset="0"/>
              <a:buChar char="•"/>
            </a:pPr>
            <a:r>
              <a:rPr lang="zh-CN" altLang="en-US" i="1"/>
              <a:t>premise = itemset - set((conclusion,))</a:t>
            </a:r>
            <a:endParaRPr lang="zh-CN" altLang="en-US" i="1"/>
          </a:p>
          <a:p>
            <a:pPr marL="1200150" lvl="2" indent="-285750">
              <a:buFont typeface="Arial" panose="020B0604020202020204" pitchFamily="34" charset="0"/>
              <a:buChar char="•"/>
            </a:pPr>
            <a:r>
              <a:rPr lang="zh-CN" altLang="en-US" i="1"/>
              <a:t>candidate_rules.append((premise, conclusion))</a:t>
            </a:r>
            <a:endParaRPr lang="zh-CN" altLang="en-US" i="1"/>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9100" y="754380"/>
            <a:ext cx="7870825" cy="922020"/>
          </a:xfrm>
          <a:prstGeom prst="rect">
            <a:avLst/>
          </a:prstGeom>
          <a:noFill/>
        </p:spPr>
        <p:txBody>
          <a:bodyPr wrap="square" rtlCol="0" anchor="t">
            <a:spAutoFit/>
          </a:bodyPr>
          <a:p>
            <a:r>
              <a:rPr lang="zh-CN" altLang="en-US"/>
              <a:t>Next, we compute the confidence of each of these rules. This is performed much like </a:t>
            </a:r>
            <a:r>
              <a:rPr lang="en-US" altLang="zh-CN"/>
              <a:t>before</a:t>
            </a:r>
            <a:r>
              <a:rPr lang="zh-CN" altLang="en-US"/>
              <a:t>, Getting Started with Data Mining, with the only changes being those necessary for computing using the new data format.</a:t>
            </a:r>
            <a:endParaRPr lang="zh-CN" altLang="en-US"/>
          </a:p>
        </p:txBody>
      </p:sp>
      <p:sp>
        <p:nvSpPr>
          <p:cNvPr id="4" name="文本框 3"/>
          <p:cNvSpPr txBox="1"/>
          <p:nvPr/>
        </p:nvSpPr>
        <p:spPr>
          <a:xfrm>
            <a:off x="419100" y="2210435"/>
            <a:ext cx="8041640"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correct_counts = defaultdict(int)</a:t>
            </a:r>
            <a:endParaRPr lang="zh-CN" altLang="en-US" i="1"/>
          </a:p>
          <a:p>
            <a:pPr marL="742950" lvl="1" indent="-285750">
              <a:buFont typeface="Arial" panose="020B0604020202020204" pitchFamily="34" charset="0"/>
              <a:buChar char="•"/>
            </a:pPr>
            <a:r>
              <a:rPr lang="zh-CN" altLang="en-US" i="1"/>
              <a:t>incorrect_counts = defaultdict(int)</a:t>
            </a:r>
            <a:endParaRPr lang="zh-CN" altLang="en-US" i="1"/>
          </a:p>
        </p:txBody>
      </p:sp>
      <p:sp>
        <p:nvSpPr>
          <p:cNvPr id="5" name="文本框 4"/>
          <p:cNvSpPr txBox="1"/>
          <p:nvPr/>
        </p:nvSpPr>
        <p:spPr>
          <a:xfrm>
            <a:off x="419100" y="3190240"/>
            <a:ext cx="7870825" cy="92202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for user, reviews in favorable_reviews_by_users.items():</a:t>
            </a:r>
            <a:endParaRPr lang="zh-CN" altLang="en-US" i="1"/>
          </a:p>
          <a:p>
            <a:pPr lvl="1" indent="0">
              <a:buFont typeface="Arial" panose="020B0604020202020204" pitchFamily="34" charset="0"/>
              <a:buNone/>
            </a:pPr>
            <a:r>
              <a:rPr lang="en-US" altLang="zh-CN" i="1"/>
              <a:t>	</a:t>
            </a:r>
            <a:r>
              <a:rPr lang="zh-CN" altLang="en-US" i="1"/>
              <a:t>for candidate_rule in candidate_rules:</a:t>
            </a:r>
            <a:endParaRPr lang="zh-CN" altLang="en-US" i="1"/>
          </a:p>
          <a:p>
            <a:pPr lvl="1" indent="0">
              <a:buFont typeface="Arial" panose="020B0604020202020204" pitchFamily="34" charset="0"/>
              <a:buNone/>
            </a:pPr>
            <a:r>
              <a:rPr lang="en-US" altLang="zh-CN" i="1"/>
              <a:t>		</a:t>
            </a:r>
            <a:r>
              <a:rPr lang="zh-CN" altLang="en-US" i="1"/>
              <a:t>premise, conclusion = candidate_rule</a:t>
            </a:r>
            <a:endParaRPr lang="zh-CN" altLang="en-US" i="1"/>
          </a:p>
        </p:txBody>
      </p:sp>
      <p:sp>
        <p:nvSpPr>
          <p:cNvPr id="6" name="文本框 5"/>
          <p:cNvSpPr txBox="1"/>
          <p:nvPr/>
        </p:nvSpPr>
        <p:spPr>
          <a:xfrm>
            <a:off x="419100" y="4229100"/>
            <a:ext cx="8041640" cy="1476375"/>
          </a:xfrm>
          <a:prstGeom prst="rect">
            <a:avLst/>
          </a:prstGeom>
          <a:noFill/>
        </p:spPr>
        <p:txBody>
          <a:bodyPr wrap="square" rtlCol="0" anchor="t">
            <a:spAutoFit/>
          </a:bodyPr>
          <a:p>
            <a:r>
              <a:rPr lang="zh-CN" altLang="en-US"/>
              <a:t>We then test to see if the premise is applicable to this user. In other words, did the user favorably review all of the movies in the premise? Let's look at the code:</a:t>
            </a:r>
            <a:endParaRPr lang="zh-CN" altLang="en-US"/>
          </a:p>
          <a:p>
            <a:pPr marL="1657350" lvl="3" indent="-285750">
              <a:buFont typeface="Arial" panose="020B0604020202020204" pitchFamily="34" charset="0"/>
              <a:buChar char="•"/>
            </a:pPr>
            <a:endParaRPr lang="zh-CN" altLang="en-US" i="1"/>
          </a:p>
          <a:p>
            <a:pPr marL="1657350" lvl="3" indent="-285750">
              <a:buFont typeface="Arial" panose="020B0604020202020204" pitchFamily="34" charset="0"/>
              <a:buChar char="•"/>
            </a:pPr>
            <a:r>
              <a:rPr lang="zh-CN" altLang="en-US" i="1"/>
              <a:t>if premise.issubset(reviews):</a:t>
            </a:r>
            <a:endParaRPr lang="zh-CN" altLang="en-US" i="1"/>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3070" y="1028700"/>
            <a:ext cx="7883525" cy="2584450"/>
          </a:xfrm>
          <a:prstGeom prst="rect">
            <a:avLst/>
          </a:prstGeom>
          <a:noFill/>
        </p:spPr>
        <p:txBody>
          <a:bodyPr wrap="square" rtlCol="0" anchor="t">
            <a:spAutoFit/>
          </a:bodyPr>
          <a:p>
            <a:r>
              <a:rPr lang="zh-CN" altLang="en-US"/>
              <a:t>If the premise applies, we see if the conclusion movie was also rated favorably. If so, the rule is correct in this instance. If not, it is incorrect. Let's look at the code:</a:t>
            </a:r>
            <a:endParaRPr lang="zh-CN" altLang="en-US"/>
          </a:p>
          <a:p>
            <a:endParaRPr lang="zh-CN" altLang="en-US"/>
          </a:p>
          <a:p>
            <a:pPr marL="1200150" lvl="2" indent="-285750">
              <a:buFont typeface="Arial" panose="020B0604020202020204" pitchFamily="34" charset="0"/>
              <a:buChar char="•"/>
            </a:pPr>
            <a:r>
              <a:rPr lang="zh-CN" altLang="en-US" i="1"/>
              <a:t>if premise.issubset(reviews):</a:t>
            </a:r>
            <a:endParaRPr lang="zh-CN" altLang="en-US" i="1"/>
          </a:p>
          <a:p>
            <a:pPr lvl="2" indent="0">
              <a:buFont typeface="Arial" panose="020B0604020202020204" pitchFamily="34" charset="0"/>
              <a:buNone/>
            </a:pPr>
            <a:r>
              <a:rPr lang="en-US" altLang="zh-CN" i="1"/>
              <a:t>	</a:t>
            </a:r>
            <a:r>
              <a:rPr lang="zh-CN" altLang="en-US" i="1"/>
              <a:t>if conclusion in reviews:</a:t>
            </a:r>
            <a:endParaRPr lang="zh-CN" altLang="en-US" i="1"/>
          </a:p>
          <a:p>
            <a:pPr lvl="2" indent="0">
              <a:buFont typeface="Arial" panose="020B0604020202020204" pitchFamily="34" charset="0"/>
              <a:buNone/>
            </a:pPr>
            <a:r>
              <a:rPr lang="en-US" altLang="zh-CN" i="1"/>
              <a:t>		</a:t>
            </a:r>
            <a:r>
              <a:rPr lang="zh-CN" altLang="en-US" i="1"/>
              <a:t>correct_counts[candidate_rule] += 1</a:t>
            </a:r>
            <a:endParaRPr lang="zh-CN" altLang="en-US" i="1"/>
          </a:p>
          <a:p>
            <a:pPr lvl="2" indent="0">
              <a:buFont typeface="Arial" panose="020B0604020202020204" pitchFamily="34" charset="0"/>
              <a:buNone/>
            </a:pPr>
            <a:r>
              <a:rPr lang="en-US" altLang="zh-CN" i="1"/>
              <a:t>	</a:t>
            </a:r>
            <a:r>
              <a:rPr lang="zh-CN" altLang="en-US" i="1"/>
              <a:t>else:</a:t>
            </a:r>
            <a:endParaRPr lang="zh-CN" altLang="en-US" i="1"/>
          </a:p>
          <a:p>
            <a:pPr lvl="2" indent="0">
              <a:buFont typeface="Arial" panose="020B0604020202020204" pitchFamily="34" charset="0"/>
              <a:buNone/>
            </a:pPr>
            <a:r>
              <a:rPr lang="en-US" altLang="zh-CN" i="1"/>
              <a:t>		</a:t>
            </a:r>
            <a:r>
              <a:rPr lang="zh-CN" altLang="en-US" i="1"/>
              <a:t>incorrect_counts[candidate_rule] += 1</a:t>
            </a:r>
            <a:endParaRPr lang="zh-CN" altLang="en-US" i="1"/>
          </a:p>
        </p:txBody>
      </p:sp>
      <p:sp>
        <p:nvSpPr>
          <p:cNvPr id="4" name="文本框 3"/>
          <p:cNvSpPr txBox="1"/>
          <p:nvPr/>
        </p:nvSpPr>
        <p:spPr>
          <a:xfrm>
            <a:off x="433070" y="3613150"/>
            <a:ext cx="7882890" cy="2030095"/>
          </a:xfrm>
          <a:prstGeom prst="rect">
            <a:avLst/>
          </a:prstGeom>
          <a:noFill/>
        </p:spPr>
        <p:txBody>
          <a:bodyPr wrap="square" rtlCol="0" anchor="t">
            <a:spAutoFit/>
          </a:bodyPr>
          <a:p>
            <a:r>
              <a:rPr lang="zh-CN" altLang="en-US"/>
              <a:t>We then compute the confidence for each rule by dividing the correct count by the total number of times the rule was seen:</a:t>
            </a:r>
            <a:endParaRPr lang="zh-CN" altLang="en-US"/>
          </a:p>
          <a:p>
            <a:endParaRPr lang="zh-CN" altLang="en-US"/>
          </a:p>
          <a:p>
            <a:pPr marL="742950" lvl="1" indent="-285750">
              <a:buFont typeface="Arial" panose="020B0604020202020204" pitchFamily="34" charset="0"/>
              <a:buChar char="•"/>
            </a:pPr>
            <a:r>
              <a:rPr lang="zh-CN" altLang="en-US" i="1"/>
              <a:t>rule_confidence = {candidate_rule: correct_counts[candidate_rule]</a:t>
            </a:r>
            <a:endParaRPr lang="zh-CN" altLang="en-US" i="1"/>
          </a:p>
          <a:p>
            <a:pPr lvl="1" indent="0">
              <a:buFont typeface="Arial" panose="020B0604020202020204" pitchFamily="34" charset="0"/>
              <a:buNone/>
            </a:pPr>
            <a:r>
              <a:rPr lang="en-US" altLang="zh-CN" i="1"/>
              <a:t>	</a:t>
            </a:r>
            <a:r>
              <a:rPr lang="zh-CN" altLang="en-US" i="1"/>
              <a:t>/ float(correct_counts[candidate_rule] + incorrect_counts[candidate_rule])</a:t>
            </a:r>
            <a:endParaRPr lang="zh-CN" altLang="en-US" i="1"/>
          </a:p>
          <a:p>
            <a:pPr marL="1200150" lvl="2" indent="-285750">
              <a:buFont typeface="Arial" panose="020B0604020202020204" pitchFamily="34" charset="0"/>
              <a:buChar char="•"/>
            </a:pPr>
            <a:r>
              <a:rPr lang="zh-CN" altLang="en-US" i="1"/>
              <a:t>for candidate_rule in candidate_rules}</a:t>
            </a:r>
            <a:endParaRPr lang="zh-CN" altLang="en-US" i="1"/>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9730" y="597535"/>
            <a:ext cx="8054975" cy="645160"/>
          </a:xfrm>
          <a:prstGeom prst="rect">
            <a:avLst/>
          </a:prstGeom>
          <a:noFill/>
        </p:spPr>
        <p:txBody>
          <a:bodyPr wrap="square" rtlCol="0" anchor="t">
            <a:spAutoFit/>
          </a:bodyPr>
          <a:p>
            <a:r>
              <a:rPr lang="zh-CN" altLang="en-US"/>
              <a:t>Now we can print the top five rules by sorting this confidence dictionary and</a:t>
            </a:r>
            <a:endParaRPr lang="zh-CN" altLang="en-US"/>
          </a:p>
          <a:p>
            <a:r>
              <a:rPr lang="zh-CN" altLang="en-US"/>
              <a:t>printing the results:</a:t>
            </a:r>
            <a:endParaRPr lang="zh-CN" altLang="en-US"/>
          </a:p>
        </p:txBody>
      </p:sp>
      <p:sp>
        <p:nvSpPr>
          <p:cNvPr id="4" name="文本框 3"/>
          <p:cNvSpPr txBox="1"/>
          <p:nvPr/>
        </p:nvSpPr>
        <p:spPr>
          <a:xfrm>
            <a:off x="379730" y="1444625"/>
            <a:ext cx="8054975" cy="313817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operator import itemgetter</a:t>
            </a:r>
            <a:endParaRPr lang="zh-CN" altLang="en-US" i="1"/>
          </a:p>
          <a:p>
            <a:pPr marL="742950" lvl="1" indent="-285750">
              <a:buFont typeface="Arial" panose="020B0604020202020204" pitchFamily="34" charset="0"/>
              <a:buChar char="•"/>
            </a:pPr>
            <a:r>
              <a:rPr lang="zh-CN" altLang="en-US" i="1"/>
              <a:t>sorted_confidence = sorted(rule_confidence.items(),</a:t>
            </a:r>
            <a:endParaRPr lang="zh-CN" altLang="en-US" i="1"/>
          </a:p>
          <a:p>
            <a:pPr lvl="1" indent="0">
              <a:buFont typeface="Arial" panose="020B0604020202020204" pitchFamily="34" charset="0"/>
              <a:buNone/>
            </a:pPr>
            <a:r>
              <a:rPr lang="en-US" altLang="zh-CN" i="1"/>
              <a:t>	</a:t>
            </a:r>
            <a:r>
              <a:rPr lang="zh-CN" altLang="en-US" i="1"/>
              <a:t>key=itemgetter(1), reverse=True)</a:t>
            </a:r>
            <a:endParaRPr lang="zh-CN" altLang="en-US" i="1"/>
          </a:p>
          <a:p>
            <a:pPr marL="742950" lvl="1" indent="-285750">
              <a:buFont typeface="Arial" panose="020B0604020202020204" pitchFamily="34" charset="0"/>
              <a:buChar char="•"/>
            </a:pPr>
            <a:r>
              <a:rPr lang="zh-CN" altLang="en-US" i="1"/>
              <a:t>for index in range(5):</a:t>
            </a:r>
            <a:endParaRPr lang="zh-CN" altLang="en-US" i="1"/>
          </a:p>
          <a:p>
            <a:pPr lvl="1" indent="0">
              <a:buFont typeface="Arial" panose="020B0604020202020204" pitchFamily="34" charset="0"/>
              <a:buNone/>
            </a:pPr>
            <a:r>
              <a:rPr lang="en-US" altLang="zh-CN" i="1"/>
              <a:t>	</a:t>
            </a:r>
            <a:r>
              <a:rPr lang="zh-CN" altLang="en-US" i="1"/>
              <a:t>print("Rule #{0}".format(index + 1))</a:t>
            </a:r>
            <a:endParaRPr lang="zh-CN" altLang="en-US" i="1"/>
          </a:p>
          <a:p>
            <a:pPr lvl="1" indent="0">
              <a:buFont typeface="Arial" panose="020B0604020202020204" pitchFamily="34" charset="0"/>
              <a:buNone/>
            </a:pPr>
            <a:r>
              <a:rPr lang="en-US" altLang="zh-CN" i="1"/>
              <a:t>	</a:t>
            </a:r>
            <a:r>
              <a:rPr lang="zh-CN" altLang="en-US" i="1"/>
              <a:t>(premise, conclusion) = sorted_confidence[index][0]</a:t>
            </a:r>
            <a:endParaRPr lang="zh-CN" altLang="en-US" i="1"/>
          </a:p>
          <a:p>
            <a:pPr lvl="2" indent="0">
              <a:buFont typeface="Arial" panose="020B0604020202020204" pitchFamily="34" charset="0"/>
              <a:buNone/>
            </a:pPr>
            <a:r>
              <a:rPr lang="zh-CN" altLang="en-US" i="1"/>
              <a:t>print("Rule: If a person recommends {0} they will also</a:t>
            </a:r>
            <a:endParaRPr lang="zh-CN" altLang="en-US" i="1"/>
          </a:p>
          <a:p>
            <a:pPr lvl="2" indent="0">
              <a:buFont typeface="Arial" panose="020B0604020202020204" pitchFamily="34" charset="0"/>
              <a:buNone/>
            </a:pPr>
            <a:r>
              <a:rPr lang="zh-CN" altLang="en-US" i="1"/>
              <a:t>recommend {1}".format(premise, conclusion))</a:t>
            </a:r>
            <a:endParaRPr lang="zh-CN" altLang="en-US" i="1"/>
          </a:p>
          <a:p>
            <a:pPr lvl="2" indent="0">
              <a:buFont typeface="Arial" panose="020B0604020202020204" pitchFamily="34" charset="0"/>
              <a:buNone/>
            </a:pPr>
            <a:r>
              <a:rPr lang="zh-CN" altLang="en-US" i="1"/>
              <a:t>print(" - Confidence:</a:t>
            </a:r>
            <a:endParaRPr lang="zh-CN" altLang="en-US" i="1"/>
          </a:p>
          <a:p>
            <a:pPr lvl="2" indent="0">
              <a:buFont typeface="Arial" panose="020B0604020202020204" pitchFamily="34" charset="0"/>
              <a:buNone/>
            </a:pPr>
            <a:r>
              <a:rPr lang="zh-CN" altLang="en-US" i="1"/>
              <a:t>{0:.3f}".format(rule_confidence[(premise, conclusion)]))</a:t>
            </a:r>
            <a:endParaRPr lang="zh-CN" altLang="en-US" i="1"/>
          </a:p>
          <a:p>
            <a:pPr lvl="2" indent="0">
              <a:buFont typeface="Arial" panose="020B0604020202020204" pitchFamily="34" charset="0"/>
              <a:buNone/>
            </a:pPr>
            <a:r>
              <a:rPr lang="zh-CN" altLang="en-US" i="1"/>
              <a:t>print("")</a:t>
            </a:r>
            <a:endParaRPr lang="zh-CN" altLang="en-US" i="1"/>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t="6524"/>
          <a:stretch>
            <a:fillRect/>
          </a:stretch>
        </p:blipFill>
        <p:spPr>
          <a:xfrm>
            <a:off x="567055" y="1017905"/>
            <a:ext cx="7325360" cy="4731385"/>
          </a:xfrm>
          <a:prstGeom prst="rect">
            <a:avLst/>
          </a:prstGeom>
        </p:spPr>
      </p:pic>
      <p:sp>
        <p:nvSpPr>
          <p:cNvPr id="3" name="文本框 2"/>
          <p:cNvSpPr txBox="1"/>
          <p:nvPr/>
        </p:nvSpPr>
        <p:spPr>
          <a:xfrm>
            <a:off x="567055" y="524510"/>
            <a:ext cx="8290560" cy="368300"/>
          </a:xfrm>
          <a:prstGeom prst="rect">
            <a:avLst/>
          </a:prstGeom>
          <a:noFill/>
        </p:spPr>
        <p:txBody>
          <a:bodyPr wrap="square" rtlCol="0" anchor="t">
            <a:spAutoFit/>
          </a:bodyPr>
          <a:p>
            <a:r>
              <a:rPr lang="zh-CN" altLang="en-US"/>
              <a:t>The result i</a:t>
            </a:r>
            <a:r>
              <a:rPr lang="en-US" altLang="zh-CN"/>
              <a:t>s as follow:</a:t>
            </a:r>
            <a:endParaRPr lang="en-US" altLang="zh-C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9110" y="655955"/>
            <a:ext cx="8146415" cy="2861310"/>
          </a:xfrm>
          <a:prstGeom prst="rect">
            <a:avLst/>
          </a:prstGeom>
          <a:noFill/>
        </p:spPr>
        <p:txBody>
          <a:bodyPr wrap="square" rtlCol="0" anchor="t">
            <a:spAutoFit/>
          </a:bodyPr>
          <a:p>
            <a:r>
              <a:rPr lang="zh-CN" altLang="en-US"/>
              <a:t>The resulting printout shows only the movie IDs, which isn't very helpful without the names of the movies also. The dataset came with a file called u.items, which stores the movie names and their corresponding MovieID (as well as other information, such as the genre).</a:t>
            </a:r>
            <a:endParaRPr lang="zh-CN" altLang="en-US"/>
          </a:p>
          <a:p>
            <a:endParaRPr lang="zh-CN" altLang="en-US"/>
          </a:p>
          <a:p>
            <a:r>
              <a:rPr lang="zh-CN" altLang="en-US"/>
              <a:t>We can load the titles from this file using pandas. Additional information about</a:t>
            </a:r>
            <a:endParaRPr lang="zh-CN" altLang="en-US"/>
          </a:p>
          <a:p>
            <a:r>
              <a:rPr lang="zh-CN" altLang="en-US"/>
              <a:t>the file and categories is available in the README that came with the dataset.</a:t>
            </a:r>
            <a:endParaRPr lang="zh-CN" altLang="en-US"/>
          </a:p>
          <a:p>
            <a:r>
              <a:rPr lang="zh-CN" altLang="en-US"/>
              <a:t>The data in the files is in CSV format, but with data separated by the | symbol;</a:t>
            </a:r>
            <a:endParaRPr lang="zh-CN" altLang="en-US"/>
          </a:p>
          <a:p>
            <a:r>
              <a:rPr lang="zh-CN" altLang="en-US"/>
              <a:t>it has no header and the encoding is important to set. The column names were</a:t>
            </a:r>
            <a:endParaRPr lang="zh-CN" altLang="en-US"/>
          </a:p>
          <a:p>
            <a:r>
              <a:rPr lang="zh-CN" altLang="en-US"/>
              <a:t>found in the README file.</a:t>
            </a:r>
            <a:endParaRPr lang="zh-CN" altLang="en-US"/>
          </a:p>
        </p:txBody>
      </p:sp>
      <p:sp>
        <p:nvSpPr>
          <p:cNvPr id="5" name="文本框 4"/>
          <p:cNvSpPr txBox="1"/>
          <p:nvPr/>
        </p:nvSpPr>
        <p:spPr>
          <a:xfrm>
            <a:off x="498475" y="3743325"/>
            <a:ext cx="8146415" cy="92202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movie_name_filename = os.path.join(data_folder, "u.item")</a:t>
            </a:r>
            <a:endParaRPr lang="zh-CN" altLang="en-US" i="1"/>
          </a:p>
          <a:p>
            <a:pPr marL="742950" lvl="1" indent="-285750">
              <a:buFont typeface="Arial" panose="020B0604020202020204" pitchFamily="34" charset="0"/>
              <a:buChar char="•"/>
            </a:pPr>
            <a:r>
              <a:rPr lang="zh-CN" altLang="en-US" i="1"/>
              <a:t>movie_name_data = pd.read_csv(movie_name_filename, delimiter="|",</a:t>
            </a:r>
            <a:endParaRPr lang="zh-CN" altLang="en-US" i="1"/>
          </a:p>
          <a:p>
            <a:pPr marL="742950" lvl="1" indent="-285750">
              <a:buFont typeface="Arial" panose="020B0604020202020204" pitchFamily="34" charset="0"/>
              <a:buChar char="•"/>
            </a:pPr>
            <a:r>
              <a:rPr lang="zh-CN" altLang="en-US" i="1"/>
              <a:t>header=None, encoding = "mac-roman")</a:t>
            </a:r>
            <a:endParaRPr lang="zh-CN" altLang="en-US" i="1"/>
          </a:p>
        </p:txBody>
      </p:sp>
      <p:sp>
        <p:nvSpPr>
          <p:cNvPr id="6" name="文本框 5"/>
          <p:cNvSpPr txBox="1"/>
          <p:nvPr/>
        </p:nvSpPr>
        <p:spPr>
          <a:xfrm>
            <a:off x="935355" y="4633595"/>
            <a:ext cx="754126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i="1"/>
              <a:t>movie_name_data.columns = ["MovieID", "Title", "Release Date","Video Release", "IMDB", "&lt;UNK&gt;", "Action", "Adventure","Animation", "Children's", "Comedy", "Crime", "Documentary","Drama", "Fantasy", "Film-Noir","Horror", "Musical", "Mystery", "Romance", "Sci-Fi", "Thriller","War", "Western"]</a:t>
            </a:r>
            <a:endParaRPr lang="zh-CN" altLang="en-US"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
        <p:nvSpPr>
          <p:cNvPr id="3" name="文本框 2"/>
          <p:cNvSpPr txBox="1"/>
          <p:nvPr/>
        </p:nvSpPr>
        <p:spPr>
          <a:xfrm>
            <a:off x="363855" y="617855"/>
            <a:ext cx="6843395" cy="1753235"/>
          </a:xfrm>
          <a:prstGeom prst="rect">
            <a:avLst/>
          </a:prstGeom>
          <a:noFill/>
        </p:spPr>
        <p:txBody>
          <a:bodyPr wrap="square" rtlCol="0" anchor="t">
            <a:spAutoFit/>
          </a:bodyPr>
          <a:p>
            <a:pPr marL="285750" indent="-285750">
              <a:buFont typeface="Wingdings" panose="05000000000000000000" charset="0"/>
              <a:buChar char=""/>
            </a:pPr>
            <a:r>
              <a:rPr lang="zh-CN" altLang="en-US" b="1"/>
              <a:t>For this chapter, you will need to install a new library called matplotlib</a:t>
            </a:r>
            <a:endParaRPr lang="zh-CN" altLang="en-US" b="1"/>
          </a:p>
          <a:p>
            <a:pPr marL="285750" indent="-285750">
              <a:buFont typeface="Wingdings" panose="05000000000000000000" charset="0"/>
              <a:buChar char=""/>
            </a:pPr>
            <a:endParaRPr lang="zh-CN" altLang="en-US" b="1"/>
          </a:p>
          <a:p>
            <a:pPr marL="285750" indent="-285750">
              <a:buFont typeface="Wingdings" panose="05000000000000000000" charset="0"/>
              <a:buChar char=""/>
            </a:pPr>
            <a:r>
              <a:rPr lang="en-US" altLang="zh-CN"/>
              <a:t>You can just install it in command line by:</a:t>
            </a:r>
            <a:endParaRPr lang="en-US" altLang="zh-CN"/>
          </a:p>
          <a:p>
            <a:pPr marL="285750" indent="-285750">
              <a:buFont typeface="Wingdings" panose="05000000000000000000" charset="0"/>
              <a:buChar char=""/>
            </a:pPr>
            <a:endParaRPr lang="en-US" altLang="zh-CN" b="1"/>
          </a:p>
          <a:p>
            <a:pPr marL="285750" indent="-285750">
              <a:buFont typeface="Arial" panose="020B0604020202020204" pitchFamily="34" charset="0"/>
              <a:buChar char="•"/>
            </a:pPr>
            <a:r>
              <a:rPr lang="en-US" altLang="zh-CN" b="1"/>
              <a:t>pip install matplotlib </a:t>
            </a:r>
            <a:endParaRPr lang="en-US" altLang="zh-CN" b="1"/>
          </a:p>
        </p:txBody>
      </p:sp>
      <p:pic>
        <p:nvPicPr>
          <p:cNvPr id="4" name="图片 3" descr="下载"/>
          <p:cNvPicPr>
            <a:picLocks noChangeAspect="1"/>
          </p:cNvPicPr>
          <p:nvPr/>
        </p:nvPicPr>
        <p:blipFill>
          <a:blip r:embed="rId1"/>
          <a:stretch>
            <a:fillRect/>
          </a:stretch>
        </p:blipFill>
        <p:spPr>
          <a:xfrm>
            <a:off x="363855" y="2694940"/>
            <a:ext cx="4371340" cy="1047750"/>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9105" y="848995"/>
            <a:ext cx="602805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def get_movie_name(movie_id):</a:t>
            </a:r>
            <a:endParaRPr lang="zh-CN" altLang="en-US" i="1"/>
          </a:p>
        </p:txBody>
      </p:sp>
      <p:sp>
        <p:nvSpPr>
          <p:cNvPr id="4" name="文本框 3"/>
          <p:cNvSpPr txBox="1"/>
          <p:nvPr/>
        </p:nvSpPr>
        <p:spPr>
          <a:xfrm>
            <a:off x="459105" y="1485900"/>
            <a:ext cx="8081645" cy="645160"/>
          </a:xfrm>
          <a:prstGeom prst="rect">
            <a:avLst/>
          </a:prstGeom>
          <a:noFill/>
        </p:spPr>
        <p:txBody>
          <a:bodyPr wrap="square" rtlCol="0" anchor="t">
            <a:spAutoFit/>
          </a:bodyPr>
          <a:p>
            <a:r>
              <a:rPr lang="zh-CN" altLang="en-US"/>
              <a:t>We look up the movie_name_data DataFrame for the given MovieID and return only the title column:</a:t>
            </a:r>
            <a:endParaRPr lang="zh-CN" altLang="en-US"/>
          </a:p>
        </p:txBody>
      </p:sp>
      <p:sp>
        <p:nvSpPr>
          <p:cNvPr id="5" name="文本框 4"/>
          <p:cNvSpPr txBox="1"/>
          <p:nvPr/>
        </p:nvSpPr>
        <p:spPr>
          <a:xfrm>
            <a:off x="459105" y="2242820"/>
            <a:ext cx="8318500" cy="1476375"/>
          </a:xfrm>
          <a:prstGeom prst="rect">
            <a:avLst/>
          </a:prstGeom>
          <a:noFill/>
        </p:spPr>
        <p:txBody>
          <a:bodyPr wrap="square" rtlCol="0" anchor="t">
            <a:spAutoFit/>
          </a:bodyPr>
          <a:p>
            <a:pPr marL="1200150" lvl="2" indent="-285750">
              <a:buFont typeface="Arial" panose="020B0604020202020204" pitchFamily="34" charset="0"/>
              <a:buChar char="•"/>
            </a:pPr>
            <a:r>
              <a:rPr lang="zh-CN" altLang="en-US" i="1"/>
              <a:t>title_object = movie_name_data[movie_name_data["MovieID"] ==movie_id]["Title"]</a:t>
            </a:r>
            <a:endParaRPr lang="zh-CN" altLang="en-US" i="1"/>
          </a:p>
          <a:p>
            <a:pPr marL="1200150" lvl="2" indent="-285750">
              <a:buFont typeface="Arial" panose="020B0604020202020204" pitchFamily="34" charset="0"/>
              <a:buChar char="•"/>
            </a:pPr>
            <a:r>
              <a:rPr lang="zh-CN" altLang="en-US" i="1"/>
              <a:t>title = title_object.values[0]</a:t>
            </a:r>
            <a:endParaRPr lang="zh-CN" altLang="en-US" i="1"/>
          </a:p>
          <a:p>
            <a:pPr marL="1200150" lvl="2" indent="-285750">
              <a:buFont typeface="Arial" panose="020B0604020202020204" pitchFamily="34" charset="0"/>
              <a:buChar char="•"/>
            </a:pPr>
            <a:r>
              <a:rPr lang="zh-CN" altLang="en-US" i="1"/>
              <a:t>return title</a:t>
            </a:r>
            <a:endParaRPr lang="zh-CN" altLang="en-US" i="1"/>
          </a:p>
          <a:p>
            <a:pPr marL="1200150" lvl="2" indent="-285750">
              <a:buFont typeface="Arial" panose="020B0604020202020204" pitchFamily="34" charset="0"/>
              <a:buChar char="•"/>
            </a:pPr>
            <a:endParaRPr lang="zh-CN" altLang="en-US" i="1"/>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12750" y="748030"/>
            <a:ext cx="8318500" cy="4038600"/>
          </a:xfrm>
          <a:prstGeom prst="rect">
            <a:avLst/>
          </a:prstGeom>
          <a:noFill/>
        </p:spPr>
        <p:txBody>
          <a:bodyPr wrap="square" rtlCol="0" anchor="t">
            <a:spAutoFit/>
          </a:bodyPr>
          <a:p>
            <a:r>
              <a:rPr lang="zh-CN" altLang="en-US"/>
              <a:t>In a new IPython Notebook cell, we adjust our previous code for printing out the top rules to also include the titles:</a:t>
            </a:r>
            <a:endParaRPr lang="zh-CN" altLang="en-US"/>
          </a:p>
          <a:p>
            <a:pPr marL="285750" indent="-285750">
              <a:buFont typeface="Arial" panose="020B0604020202020204" pitchFamily="34" charset="0"/>
              <a:buChar char="•"/>
            </a:pP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for index in range(5):</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print("Rule #{0}".format(index + 1))</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(premise, conclusion) = sorted_confidence[index][0]</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premise_names = ", ".join(get_movie_name(idx) for idx in premise)</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conclusion_name = get_movie_name(conclusion)</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print("Rule: If a person recommends {0} they willalso recommend </a:t>
            </a:r>
            <a:r>
              <a:rPr lang="en-US" altLang="zh-CN" i="1"/>
              <a:t>	</a:t>
            </a:r>
            <a:r>
              <a:rPr lang="zh-CN" altLang="en-US" i="1"/>
              <a:t>{1}".format(premise_names, conclusion_name))</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print(" - Confidence: {0:.3f}".format(confidence[(premise,conclusion)]))</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print("")</a:t>
            </a:r>
            <a:endParaRPr lang="zh-CN" altLang="en-US" i="1"/>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743075" y="1600835"/>
            <a:ext cx="5209540" cy="4866640"/>
          </a:xfrm>
          <a:prstGeom prst="rect">
            <a:avLst/>
          </a:prstGeom>
        </p:spPr>
      </p:pic>
      <p:sp>
        <p:nvSpPr>
          <p:cNvPr id="4" name="文本框 3"/>
          <p:cNvSpPr txBox="1"/>
          <p:nvPr/>
        </p:nvSpPr>
        <p:spPr>
          <a:xfrm>
            <a:off x="616585" y="499110"/>
            <a:ext cx="8252460" cy="922020"/>
          </a:xfrm>
          <a:prstGeom prst="rect">
            <a:avLst/>
          </a:prstGeom>
          <a:noFill/>
        </p:spPr>
        <p:txBody>
          <a:bodyPr wrap="square" rtlCol="0" anchor="t">
            <a:spAutoFit/>
          </a:bodyPr>
          <a:p>
            <a:r>
              <a:rPr lang="zh-CN" altLang="en-US"/>
              <a:t>The result is much more readable (there are still some issues, but we can ignore them</a:t>
            </a:r>
            <a:endParaRPr lang="zh-CN" altLang="en-US"/>
          </a:p>
          <a:p>
            <a:r>
              <a:rPr lang="zh-CN" altLang="en-US"/>
              <a:t>for now):</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1810" y="624840"/>
            <a:ext cx="2540000" cy="521970"/>
          </a:xfrm>
          <a:prstGeom prst="rect">
            <a:avLst/>
          </a:prstGeom>
          <a:noFill/>
        </p:spPr>
        <p:txBody>
          <a:bodyPr wrap="square" rtlCol="0" anchor="t">
            <a:spAutoFit/>
          </a:bodyPr>
          <a:p>
            <a:r>
              <a:rPr lang="zh-CN" altLang="en-US" sz="2800" b="1"/>
              <a:t>Evaluation</a:t>
            </a:r>
            <a:endParaRPr lang="zh-CN" altLang="en-US" sz="2800" b="1"/>
          </a:p>
        </p:txBody>
      </p:sp>
      <p:sp>
        <p:nvSpPr>
          <p:cNvPr id="4" name="文本框 3"/>
          <p:cNvSpPr txBox="1"/>
          <p:nvPr/>
        </p:nvSpPr>
        <p:spPr>
          <a:xfrm>
            <a:off x="511810" y="1503045"/>
            <a:ext cx="8054975" cy="1198880"/>
          </a:xfrm>
          <a:prstGeom prst="rect">
            <a:avLst/>
          </a:prstGeom>
          <a:noFill/>
        </p:spPr>
        <p:txBody>
          <a:bodyPr wrap="square" rtlCol="0" anchor="t">
            <a:spAutoFit/>
          </a:bodyPr>
          <a:p>
            <a:r>
              <a:rPr lang="zh-CN" altLang="en-US"/>
              <a:t>In a broad sense, we can evaluate the association rules using the same concept as for classification. We use a test set of data that was not used for training, and evaluate our discovered rules based on their performance in this test set.</a:t>
            </a:r>
            <a:endParaRPr lang="zh-CN" altLang="en-US"/>
          </a:p>
        </p:txBody>
      </p:sp>
      <p:sp>
        <p:nvSpPr>
          <p:cNvPr id="5" name="文本框 4"/>
          <p:cNvSpPr txBox="1"/>
          <p:nvPr/>
        </p:nvSpPr>
        <p:spPr>
          <a:xfrm>
            <a:off x="511810" y="3740785"/>
            <a:ext cx="8054975" cy="1822450"/>
          </a:xfrm>
          <a:prstGeom prst="rect">
            <a:avLst/>
          </a:prstGeom>
          <a:noFill/>
        </p:spPr>
        <p:txBody>
          <a:bodyPr wrap="square" rtlCol="0" anchor="t">
            <a:spAutoFit/>
          </a:bodyPr>
          <a:p>
            <a:pPr marL="742950" lvl="1" indent="-285750">
              <a:lnSpc>
                <a:spcPct val="125000"/>
              </a:lnSpc>
              <a:spcBef>
                <a:spcPts val="0"/>
              </a:spcBef>
              <a:spcAft>
                <a:spcPts val="0"/>
              </a:spcAft>
              <a:buFont typeface="Arial" panose="020B0604020202020204" pitchFamily="34" charset="0"/>
              <a:buChar char="•"/>
            </a:pPr>
            <a:r>
              <a:rPr lang="zh-CN" altLang="en-US" i="1"/>
              <a:t>test_dataset =</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all_ratings[~all_ratings['UserID'].isin(range(200))]</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test_favorable = test_dataset[test_dataset["Favorable"]]</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test_favorable_by_users = dict((k, frozenset(v.values)) for k, v</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in test_favorable.groupby("UserID")["MovieID"])</a:t>
            </a:r>
            <a:endParaRPr lang="zh-CN" altLang="en-US" i="1"/>
          </a:p>
        </p:txBody>
      </p:sp>
      <p:sp>
        <p:nvSpPr>
          <p:cNvPr id="6" name="文本框 5"/>
          <p:cNvSpPr txBox="1"/>
          <p:nvPr/>
        </p:nvSpPr>
        <p:spPr>
          <a:xfrm>
            <a:off x="511810" y="2835275"/>
            <a:ext cx="8054975" cy="645160"/>
          </a:xfrm>
          <a:prstGeom prst="rect">
            <a:avLst/>
          </a:prstGeom>
          <a:noFill/>
        </p:spPr>
        <p:txBody>
          <a:bodyPr wrap="square" rtlCol="0" anchor="t">
            <a:spAutoFit/>
          </a:bodyPr>
          <a:p>
            <a:r>
              <a:rPr lang="zh-CN" altLang="en-US"/>
              <a:t>First, we extract the test dataset, which is all of the records we didn't use in the training set.</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85520" y="2353945"/>
            <a:ext cx="8463915" cy="3553460"/>
          </a:xfrm>
          <a:prstGeom prst="rect">
            <a:avLst/>
          </a:prstGeom>
          <a:noFill/>
        </p:spPr>
        <p:txBody>
          <a:bodyPr wrap="square" rtlCol="0" anchor="t">
            <a:spAutoFit/>
          </a:bodyPr>
          <a:p>
            <a:pPr marL="285750" indent="-285750">
              <a:lnSpc>
                <a:spcPct val="125000"/>
              </a:lnSpc>
              <a:spcBef>
                <a:spcPts val="0"/>
              </a:spcBef>
              <a:spcAft>
                <a:spcPts val="0"/>
              </a:spcAft>
              <a:buFont typeface="Arial" panose="020B0604020202020204" pitchFamily="34" charset="0"/>
              <a:buChar char="•"/>
            </a:pPr>
            <a:r>
              <a:rPr lang="zh-CN" altLang="en-US" i="1"/>
              <a:t>correct_counts = defaultdict(int)</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incorrect_counts = defaultdict(int)</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for user, reviews in test_favorable_by_users.items():</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for candidate_rule in candidate_rules:</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premise, conclusion = candidate_rule</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if premise.issubset(reviews):</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if conclusion in reviews:</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correct_counts[candidate_rule] += 1</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else:</a:t>
            </a:r>
            <a:endParaRPr lang="zh-CN" altLang="en-US" i="1"/>
          </a:p>
          <a:p>
            <a:pPr indent="0">
              <a:lnSpc>
                <a:spcPct val="125000"/>
              </a:lnSpc>
              <a:spcBef>
                <a:spcPts val="0"/>
              </a:spcBef>
              <a:spcAft>
                <a:spcPts val="0"/>
              </a:spcAft>
              <a:buFont typeface="Arial" panose="020B0604020202020204" pitchFamily="34" charset="0"/>
              <a:buNone/>
            </a:pPr>
            <a:r>
              <a:rPr lang="en-US" altLang="zh-CN" i="1"/>
              <a:t>				</a:t>
            </a:r>
            <a:r>
              <a:rPr lang="zh-CN" altLang="en-US" i="1"/>
              <a:t>incorrect_counts[candidate_rule] += 1</a:t>
            </a:r>
            <a:endParaRPr lang="zh-CN" altLang="en-US" i="1"/>
          </a:p>
        </p:txBody>
      </p:sp>
      <p:sp>
        <p:nvSpPr>
          <p:cNvPr id="4" name="文本框 3"/>
          <p:cNvSpPr txBox="1"/>
          <p:nvPr/>
        </p:nvSpPr>
        <p:spPr>
          <a:xfrm>
            <a:off x="511810" y="589280"/>
            <a:ext cx="8121015" cy="1476375"/>
          </a:xfrm>
          <a:prstGeom prst="rect">
            <a:avLst/>
          </a:prstGeom>
          <a:noFill/>
        </p:spPr>
        <p:txBody>
          <a:bodyPr wrap="square" rtlCol="0" anchor="t">
            <a:spAutoFit/>
          </a:bodyPr>
          <a:p>
            <a:r>
              <a:rPr lang="zh-CN" altLang="en-US"/>
              <a:t>We then count the correct instances where the premise leads to the conclusion, in the same way we did before. The only change here is the use of the test data instead of the training data. </a:t>
            </a:r>
            <a:endParaRPr lang="zh-CN" altLang="en-US"/>
          </a:p>
          <a:p>
            <a:endParaRPr lang="zh-CN" altLang="en-US"/>
          </a:p>
          <a:p>
            <a:r>
              <a:rPr lang="zh-CN" altLang="en-US"/>
              <a:t>Let's look at the code:</a:t>
            </a:r>
            <a:endParaRPr lang="zh-CN"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9290" y="798195"/>
            <a:ext cx="7897495" cy="2030095"/>
          </a:xfrm>
          <a:prstGeom prst="rect">
            <a:avLst/>
          </a:prstGeom>
          <a:noFill/>
        </p:spPr>
        <p:txBody>
          <a:bodyPr wrap="square" rtlCol="0" anchor="t">
            <a:spAutoFit/>
          </a:bodyPr>
          <a:p>
            <a:r>
              <a:rPr lang="zh-CN" altLang="en-US"/>
              <a:t>Next, we compute the confidence of each rule from the correct counts. Let's look at the code:</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test_confidence = {candidate_rule: correct_counts[candidate_rule]</a:t>
            </a:r>
            <a:endParaRPr lang="zh-CN" altLang="en-US" i="1"/>
          </a:p>
          <a:p>
            <a:pPr lvl="1" indent="0">
              <a:buFont typeface="Arial" panose="020B0604020202020204" pitchFamily="34" charset="0"/>
              <a:buNone/>
            </a:pPr>
            <a:r>
              <a:rPr lang="en-US" altLang="zh-CN" i="1"/>
              <a:t>	</a:t>
            </a:r>
            <a:r>
              <a:rPr lang="zh-CN" altLang="en-US" i="1"/>
              <a:t>/ float(correct_counts[candidate_rule] + </a:t>
            </a:r>
            <a:r>
              <a:rPr lang="en-US" altLang="zh-CN" i="1"/>
              <a:t>	</a:t>
            </a:r>
            <a:r>
              <a:rPr lang="zh-CN" altLang="en-US" i="1"/>
              <a:t>incorrect_counts[candidate_rule]) for candidate_rule in </a:t>
            </a:r>
            <a:r>
              <a:rPr lang="en-US" altLang="zh-CN" i="1"/>
              <a:t>	</a:t>
            </a:r>
            <a:r>
              <a:rPr lang="zh-CN" altLang="en-US" i="1"/>
              <a:t>rule_confidence}</a:t>
            </a:r>
            <a:endParaRPr lang="zh-CN" altLang="en-US" i="1"/>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22935" y="590550"/>
            <a:ext cx="7897495" cy="5769610"/>
          </a:xfrm>
          <a:prstGeom prst="rect">
            <a:avLst/>
          </a:prstGeom>
          <a:noFill/>
        </p:spPr>
        <p:txBody>
          <a:bodyPr wrap="square" rtlCol="0" anchor="t">
            <a:spAutoFit/>
          </a:bodyPr>
          <a:p>
            <a:r>
              <a:rPr lang="zh-CN" altLang="en-US"/>
              <a:t>Finally, we print out the best association rules with the titles instead of the</a:t>
            </a:r>
            <a:endParaRPr lang="zh-CN" altLang="en-US"/>
          </a:p>
          <a:p>
            <a:r>
              <a:rPr lang="zh-CN" altLang="en-US"/>
              <a:t>movie IDs.</a:t>
            </a:r>
            <a:endParaRPr lang="zh-CN" altLang="en-US"/>
          </a:p>
          <a:p>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for index in range(5):</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print("Rule #{0}".format(index + 1))</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(premise, conclusion) = sorted_confidence[index][0]</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premise_names = ", ".join(get_movie_name(idx) for idx in premise)</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conclusion_name = get_movie_name(conclusion)</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print("Rule: If a person recommends {0} they will also</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recommend {1}".format(premise_names, conclusion_name))</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print(" - Train </a:t>
            </a:r>
            <a:r>
              <a:rPr lang="en-US" altLang="zh-CN" i="1"/>
              <a:t>	</a:t>
            </a:r>
            <a:r>
              <a:rPr lang="zh-CN" altLang="en-US" i="1"/>
              <a:t>Confidence:{0:.3f}".format(rule_confidence.get((premise, </a:t>
            </a:r>
            <a:r>
              <a:rPr lang="en-US" altLang="zh-CN" i="1"/>
              <a:t>	</a:t>
            </a:r>
            <a:r>
              <a:rPr lang="zh-CN" altLang="en-US" i="1"/>
              <a:t>conclusion),-1)))</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print(" - Test </a:t>
            </a:r>
            <a:r>
              <a:rPr lang="en-US" altLang="zh-CN" i="1"/>
              <a:t>	</a:t>
            </a:r>
            <a:r>
              <a:rPr lang="zh-CN" altLang="en-US" i="1"/>
              <a:t>Confidence:{0:.3f}".format(test_confidence.get((premise, </a:t>
            </a:r>
            <a:r>
              <a:rPr lang="en-US" altLang="zh-CN" i="1"/>
              <a:t>	</a:t>
            </a:r>
            <a:r>
              <a:rPr lang="zh-CN" altLang="en-US" i="1"/>
              <a:t>conclusion),-1)))</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print("")</a:t>
            </a:r>
            <a:endParaRPr lang="zh-CN" altLang="en-US" i="1"/>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7025" y="768350"/>
            <a:ext cx="8318500" cy="645160"/>
          </a:xfrm>
          <a:prstGeom prst="rect">
            <a:avLst/>
          </a:prstGeom>
          <a:noFill/>
        </p:spPr>
        <p:txBody>
          <a:bodyPr wrap="square" rtlCol="0" anchor="t">
            <a:spAutoFit/>
          </a:bodyPr>
          <a:p>
            <a:r>
              <a:rPr lang="zh-CN" altLang="en-US"/>
              <a:t>We can now see which rules are most applicable in new unseen data:</a:t>
            </a:r>
            <a:endParaRPr lang="zh-CN" altLang="en-US"/>
          </a:p>
          <a:p>
            <a:endParaRPr lang="zh-CN" altLang="en-US"/>
          </a:p>
        </p:txBody>
      </p:sp>
      <p:pic>
        <p:nvPicPr>
          <p:cNvPr id="4" name="图片 3"/>
          <p:cNvPicPr>
            <a:picLocks noChangeAspect="1"/>
          </p:cNvPicPr>
          <p:nvPr/>
        </p:nvPicPr>
        <p:blipFill>
          <a:blip r:embed="rId1"/>
          <a:stretch>
            <a:fillRect/>
          </a:stretch>
        </p:blipFill>
        <p:spPr>
          <a:xfrm>
            <a:off x="1591945" y="1522730"/>
            <a:ext cx="5788660" cy="478853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3260" y="1233170"/>
            <a:ext cx="7540625" cy="1476375"/>
          </a:xfrm>
          <a:prstGeom prst="rect">
            <a:avLst/>
          </a:prstGeom>
          <a:noFill/>
        </p:spPr>
        <p:txBody>
          <a:bodyPr wrap="square" rtlCol="0" anchor="t">
            <a:spAutoFit/>
          </a:bodyPr>
          <a:p>
            <a:r>
              <a:rPr lang="zh-CN" altLang="en-US"/>
              <a:t>The second rule, for instance, has a perfect confidence in the training data, but it is only accurate in 60 percent of cases for the test data. </a:t>
            </a:r>
            <a:endParaRPr lang="zh-CN" altLang="en-US"/>
          </a:p>
          <a:p>
            <a:endParaRPr lang="zh-CN" altLang="en-US"/>
          </a:p>
          <a:p>
            <a:r>
              <a:rPr lang="zh-CN" altLang="en-US"/>
              <a:t>Many of the other rules in the top 10 have high confidences in test data though, making them good rules for making recommendations</a:t>
            </a: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95605" y="2332355"/>
            <a:ext cx="8716645" cy="1927225"/>
          </a:xfrm>
        </p:spPr>
        <p:txBody>
          <a:bodyPr/>
          <a:lstStyle/>
          <a:p>
            <a:r>
              <a:rPr lang="en-US" sz="3200" b="1" dirty="0" smtClean="0">
                <a:solidFill>
                  <a:schemeClr val="tx1"/>
                </a:solidFill>
                <a:effectLst>
                  <a:outerShdw blurRad="38100" dist="38100" dir="2700000" algn="tl">
                    <a:srgbClr val="000000">
                      <a:alpha val="43137"/>
                    </a:srgbClr>
                  </a:outerShdw>
                </a:effectLst>
                <a:sym typeface="+mn-ea"/>
              </a:rPr>
              <a:t>Clustering Analysis</a:t>
            </a:r>
            <a:br>
              <a:rPr lang="en-US" sz="3200" b="1" i="1" dirty="0" smtClean="0">
                <a:solidFill>
                  <a:srgbClr val="4F80BD"/>
                </a:solidFill>
                <a:sym typeface="+mn-ea"/>
              </a:rPr>
            </a:br>
            <a:br>
              <a:rPr lang="en-US" sz="3200" b="1" dirty="0" smtClean="0">
                <a:solidFill>
                  <a:schemeClr val="tx1"/>
                </a:solidFill>
                <a:effectLst>
                  <a:outerShdw blurRad="38100" dist="38100" dir="2700000" algn="tl">
                    <a:srgbClr val="000000">
                      <a:alpha val="43137"/>
                    </a:srgbClr>
                  </a:outerShdw>
                </a:effectLst>
                <a:sym typeface="+mn-ea"/>
              </a:rPr>
            </a:b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5800" y="664845"/>
            <a:ext cx="7701280" cy="521970"/>
          </a:xfrm>
          <a:prstGeom prst="rect">
            <a:avLst/>
          </a:prstGeom>
          <a:noFill/>
        </p:spPr>
        <p:txBody>
          <a:bodyPr wrap="square" rtlCol="0" anchor="t">
            <a:spAutoFit/>
          </a:bodyPr>
          <a:p>
            <a:r>
              <a:rPr lang="zh-CN" altLang="en-US" sz="2800" b="1"/>
              <a:t>Nearest neighbors</a:t>
            </a:r>
            <a:endParaRPr lang="zh-CN" altLang="en-US" sz="2800" b="1"/>
          </a:p>
        </p:txBody>
      </p:sp>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
        <p:nvSpPr>
          <p:cNvPr id="6" name="文本框 5"/>
          <p:cNvSpPr txBox="1"/>
          <p:nvPr/>
        </p:nvSpPr>
        <p:spPr>
          <a:xfrm>
            <a:off x="685800" y="1337945"/>
            <a:ext cx="7866380" cy="2306955"/>
          </a:xfrm>
          <a:prstGeom prst="rect">
            <a:avLst/>
          </a:prstGeom>
          <a:noFill/>
        </p:spPr>
        <p:txBody>
          <a:bodyPr wrap="square" rtlCol="0" anchor="t">
            <a:spAutoFit/>
          </a:bodyPr>
          <a:p>
            <a:r>
              <a:rPr lang="zh-CN" altLang="en-US" b="1"/>
              <a:t>Nearest neighbors</a:t>
            </a:r>
            <a:r>
              <a:rPr lang="zh-CN" altLang="en-US"/>
              <a:t> is perhaps one of the most intuitive algorithms in the set of standard data mining algorithms. </a:t>
            </a:r>
            <a:endParaRPr lang="zh-CN" altLang="en-US"/>
          </a:p>
          <a:p>
            <a:endParaRPr lang="zh-CN" altLang="en-US"/>
          </a:p>
          <a:p>
            <a:r>
              <a:rPr lang="zh-CN" altLang="en-US"/>
              <a:t>To predict the class of a new sample, we look through the training dataset for the samples that are most similar to our new sample.</a:t>
            </a:r>
            <a:endParaRPr lang="zh-CN" altLang="en-US"/>
          </a:p>
          <a:p>
            <a:endParaRPr lang="zh-CN" altLang="en-US"/>
          </a:p>
          <a:p>
            <a:r>
              <a:rPr lang="zh-CN" altLang="en-US"/>
              <a:t>We take the most similar sample and predict the class that the majority of those samples have.</a:t>
            </a:r>
            <a:endParaRPr lang="zh-CN" altLang="en-US"/>
          </a:p>
        </p:txBody>
      </p:sp>
      <p:sp>
        <p:nvSpPr>
          <p:cNvPr id="7" name="文本框 6"/>
          <p:cNvSpPr txBox="1"/>
          <p:nvPr/>
        </p:nvSpPr>
        <p:spPr>
          <a:xfrm>
            <a:off x="686435" y="3831590"/>
            <a:ext cx="7700645" cy="2584450"/>
          </a:xfrm>
          <a:prstGeom prst="rect">
            <a:avLst/>
          </a:prstGeom>
          <a:noFill/>
        </p:spPr>
        <p:txBody>
          <a:bodyPr wrap="square" rtlCol="0" anchor="t">
            <a:spAutoFit/>
          </a:bodyPr>
          <a:p>
            <a:r>
              <a:rPr lang="zh-CN" altLang="en-US"/>
              <a:t>As an example, we wish to predict the class of the triangle, based on which class it is more similar to (represented here by having similar objects closer together). </a:t>
            </a:r>
            <a:endParaRPr lang="zh-CN" altLang="en-US"/>
          </a:p>
          <a:p>
            <a:endParaRPr lang="zh-CN" altLang="en-US"/>
          </a:p>
          <a:p>
            <a:r>
              <a:rPr lang="zh-CN" altLang="en-US"/>
              <a:t>We seek the three nearest neighbors, which are two diamonds and one square. </a:t>
            </a:r>
            <a:endParaRPr lang="zh-CN" altLang="en-US"/>
          </a:p>
          <a:p>
            <a:endParaRPr lang="zh-CN" altLang="en-US"/>
          </a:p>
          <a:p>
            <a:r>
              <a:rPr lang="zh-CN" altLang="en-US"/>
              <a:t>There are more diamonds than circles, and the predicted class for the triangle is, therefore, a diamond:</a:t>
            </a:r>
            <a:endParaRPr lang="zh-CN"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89915" y="482600"/>
            <a:ext cx="4567555" cy="521970"/>
          </a:xfrm>
          <a:prstGeom prst="rect">
            <a:avLst/>
          </a:prstGeom>
          <a:noFill/>
        </p:spPr>
        <p:txBody>
          <a:bodyPr wrap="square" rtlCol="0" anchor="t">
            <a:spAutoFit/>
          </a:bodyPr>
          <a:p>
            <a:r>
              <a:rPr lang="zh-CN" altLang="en-US" sz="2800" b="1"/>
              <a:t>Obtaining news articles</a:t>
            </a:r>
            <a:endParaRPr lang="zh-CN" altLang="en-US" sz="2800" b="1"/>
          </a:p>
        </p:txBody>
      </p:sp>
      <p:sp>
        <p:nvSpPr>
          <p:cNvPr id="4" name="文本框 3"/>
          <p:cNvSpPr txBox="1"/>
          <p:nvPr/>
        </p:nvSpPr>
        <p:spPr>
          <a:xfrm>
            <a:off x="589915" y="1203325"/>
            <a:ext cx="7779385" cy="1198880"/>
          </a:xfrm>
          <a:prstGeom prst="rect">
            <a:avLst/>
          </a:prstGeom>
          <a:noFill/>
        </p:spPr>
        <p:txBody>
          <a:bodyPr wrap="square" rtlCol="0" anchor="t">
            <a:spAutoFit/>
          </a:bodyPr>
          <a:p>
            <a:r>
              <a:rPr lang="zh-CN" altLang="en-US"/>
              <a:t>In this </a:t>
            </a:r>
            <a:r>
              <a:rPr lang="en-US" altLang="zh-CN"/>
              <a:t>experiment</a:t>
            </a:r>
            <a:r>
              <a:rPr lang="zh-CN" altLang="en-US"/>
              <a:t>, we will build a system that takes a live feed of news articles and groups them together, where the groups have similar topics. You could run the system over several weeks (or longer) to see how trends change over that time.</a:t>
            </a:r>
            <a:endParaRPr lang="zh-CN" altLang="en-US"/>
          </a:p>
        </p:txBody>
      </p:sp>
      <p:sp>
        <p:nvSpPr>
          <p:cNvPr id="5" name="文本框 4"/>
          <p:cNvSpPr txBox="1"/>
          <p:nvPr/>
        </p:nvSpPr>
        <p:spPr>
          <a:xfrm>
            <a:off x="589915" y="2488565"/>
            <a:ext cx="7779385" cy="2584450"/>
          </a:xfrm>
          <a:prstGeom prst="rect">
            <a:avLst/>
          </a:prstGeom>
          <a:noFill/>
        </p:spPr>
        <p:txBody>
          <a:bodyPr wrap="square" rtlCol="0" anchor="t">
            <a:spAutoFit/>
          </a:bodyPr>
          <a:p>
            <a:r>
              <a:rPr lang="zh-CN" altLang="en-US"/>
              <a:t>Our system will start with the popular link aggregation website reddit, which</a:t>
            </a:r>
            <a:endParaRPr lang="zh-CN" altLang="en-US"/>
          </a:p>
          <a:p>
            <a:r>
              <a:rPr lang="zh-CN" altLang="en-US"/>
              <a:t>stores lists of links to other websites, as well as a comments section for discussion.</a:t>
            </a:r>
            <a:endParaRPr lang="zh-CN" altLang="en-US"/>
          </a:p>
          <a:p>
            <a:endParaRPr lang="zh-CN" altLang="en-US"/>
          </a:p>
          <a:p>
            <a:r>
              <a:rPr lang="zh-CN" altLang="en-US"/>
              <a:t>Links on reddit are broken into several categories of links, called subreddits.There are subreddits devoted to particular TV shows, funny images, and many other things. What we are interested in is the subreddits for news. We will use the /r/worldnews subreddit in this chapter, but the code should work with any other subreddit.</a:t>
            </a:r>
            <a:endParaRPr lang="zh-CN" altLang="en-US"/>
          </a:p>
        </p:txBody>
      </p:sp>
      <p:sp>
        <p:nvSpPr>
          <p:cNvPr id="6" name="文本框 5"/>
          <p:cNvSpPr txBox="1"/>
          <p:nvPr/>
        </p:nvSpPr>
        <p:spPr>
          <a:xfrm>
            <a:off x="589915" y="5154930"/>
            <a:ext cx="7779385" cy="1198880"/>
          </a:xfrm>
          <a:prstGeom prst="rect">
            <a:avLst/>
          </a:prstGeom>
          <a:noFill/>
        </p:spPr>
        <p:txBody>
          <a:bodyPr wrap="square" rtlCol="0" anchor="t">
            <a:spAutoFit/>
          </a:bodyPr>
          <a:p>
            <a:r>
              <a:rPr lang="zh-CN" altLang="en-US"/>
              <a:t>In this chapter, our goal is to download popular stories, and then cluster them to see any major themes or concepts that occur. This will give us an insight into the popular focus, without having to manually analyze hundreds of individual stories.</a:t>
            </a:r>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9105" y="776605"/>
            <a:ext cx="6303645" cy="521970"/>
          </a:xfrm>
          <a:prstGeom prst="rect">
            <a:avLst/>
          </a:prstGeom>
          <a:noFill/>
        </p:spPr>
        <p:txBody>
          <a:bodyPr wrap="square" rtlCol="0" anchor="t">
            <a:spAutoFit/>
          </a:bodyPr>
          <a:p>
            <a:r>
              <a:rPr lang="zh-CN" altLang="en-US" sz="2800" b="1"/>
              <a:t>Reddit as a data source</a:t>
            </a:r>
            <a:endParaRPr lang="zh-CN" altLang="en-US" sz="2800" b="1"/>
          </a:p>
        </p:txBody>
      </p:sp>
      <p:sp>
        <p:nvSpPr>
          <p:cNvPr id="4" name="文本框 3"/>
          <p:cNvSpPr txBox="1"/>
          <p:nvPr/>
        </p:nvSpPr>
        <p:spPr>
          <a:xfrm>
            <a:off x="459105" y="1721485"/>
            <a:ext cx="7962265" cy="3415030"/>
          </a:xfrm>
          <a:prstGeom prst="rect">
            <a:avLst/>
          </a:prstGeom>
          <a:noFill/>
        </p:spPr>
        <p:txBody>
          <a:bodyPr wrap="square" rtlCol="0" anchor="t">
            <a:spAutoFit/>
          </a:bodyPr>
          <a:p>
            <a:r>
              <a:rPr lang="zh-CN" altLang="en-US"/>
              <a:t>Reddit (www.reddit.com) is a link aggregation website used by millions worldwide, although the English versions are US-centric. Any user can contribute a link to a website they found interesting, along with a title for that link. </a:t>
            </a:r>
            <a:endParaRPr lang="zh-CN" altLang="en-US"/>
          </a:p>
          <a:p>
            <a:endParaRPr lang="zh-CN" altLang="en-US"/>
          </a:p>
          <a:p>
            <a:r>
              <a:rPr lang="zh-CN" altLang="en-US"/>
              <a:t>Other users can then upvote it, indicating that they liked the link, or downvote it, indicating they didn't like the link. The highest voted links are moved to the top of the page, while the lower ones are not shown. </a:t>
            </a:r>
            <a:endParaRPr lang="zh-CN" altLang="en-US"/>
          </a:p>
          <a:p>
            <a:endParaRPr lang="zh-CN" altLang="en-US"/>
          </a:p>
          <a:p>
            <a:r>
              <a:rPr lang="zh-CN" altLang="en-US"/>
              <a:t>Older links are removed over time (depending on how many upvotes it has). Users who have stories upvoted earn points called karma, providing an incentive to submit only good stories.</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7215" y="747395"/>
            <a:ext cx="7449820" cy="1198880"/>
          </a:xfrm>
          <a:prstGeom prst="rect">
            <a:avLst/>
          </a:prstGeom>
          <a:noFill/>
        </p:spPr>
        <p:txBody>
          <a:bodyPr wrap="square" rtlCol="0" anchor="t">
            <a:spAutoFit/>
          </a:bodyPr>
          <a:p>
            <a:r>
              <a:rPr lang="zh-CN" altLang="en-US"/>
              <a:t>Using the token we previously created, we can now obtain sets of links from a subreddit. To do that, we will use the /r/&lt;subredditname&gt; API endpoint that, by default, returns the Hot stories. We will use the /r/</a:t>
            </a:r>
            <a:r>
              <a:rPr lang="en-US" altLang="zh-CN"/>
              <a:t>china</a:t>
            </a:r>
            <a:r>
              <a:rPr lang="zh-CN" altLang="en-US"/>
              <a:t>subreddit:</a:t>
            </a:r>
            <a:endParaRPr lang="zh-CN" altLang="en-US"/>
          </a:p>
        </p:txBody>
      </p:sp>
      <p:sp>
        <p:nvSpPr>
          <p:cNvPr id="4" name="文本框 3"/>
          <p:cNvSpPr txBox="1"/>
          <p:nvPr/>
        </p:nvSpPr>
        <p:spPr>
          <a:xfrm>
            <a:off x="577215" y="2316480"/>
            <a:ext cx="627824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subreddit = "worldnews"</a:t>
            </a:r>
            <a:endParaRPr lang="zh-CN" altLang="en-US" i="1"/>
          </a:p>
        </p:txBody>
      </p:sp>
      <p:sp>
        <p:nvSpPr>
          <p:cNvPr id="5" name="文本框 4"/>
          <p:cNvSpPr txBox="1"/>
          <p:nvPr/>
        </p:nvSpPr>
        <p:spPr>
          <a:xfrm>
            <a:off x="577215" y="2967990"/>
            <a:ext cx="809498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url = "https://oauth.reddit.com/r/{}".format(subreddit)</a:t>
            </a:r>
            <a:endParaRPr lang="zh-CN" altLang="en-US" i="1"/>
          </a:p>
        </p:txBody>
      </p:sp>
      <p:sp>
        <p:nvSpPr>
          <p:cNvPr id="6" name="文本框 5"/>
          <p:cNvSpPr txBox="1"/>
          <p:nvPr/>
        </p:nvSpPr>
        <p:spPr>
          <a:xfrm>
            <a:off x="577215" y="3577590"/>
            <a:ext cx="7449820" cy="1198880"/>
          </a:xfrm>
          <a:prstGeom prst="rect">
            <a:avLst/>
          </a:prstGeom>
          <a:noFill/>
        </p:spPr>
        <p:txBody>
          <a:bodyPr wrap="square" rtlCol="0" anchor="t">
            <a:spAutoFit/>
          </a:bodyPr>
          <a:p>
            <a:r>
              <a:rPr lang="zh-CN" altLang="en-US"/>
              <a:t>Next, we need to set the headers. This is needed for two reasons: to allow us to use the authorization token we received earlier and to set the user agent to stop our requests from being heavily restricted. The code is as follows:</a:t>
            </a:r>
            <a:endParaRPr lang="zh-CN" altLang="en-US"/>
          </a:p>
        </p:txBody>
      </p:sp>
      <p:sp>
        <p:nvSpPr>
          <p:cNvPr id="7" name="文本框 6"/>
          <p:cNvSpPr txBox="1"/>
          <p:nvPr/>
        </p:nvSpPr>
        <p:spPr>
          <a:xfrm>
            <a:off x="577215" y="5171440"/>
            <a:ext cx="7449820"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headers = {"Authorization": "bearer {}".format(token['access_token']),"User-Agent": USER_AGENT}</a:t>
            </a:r>
            <a:endParaRPr lang="zh-CN" altLang="en-US" i="1"/>
          </a:p>
        </p:txBody>
      </p:sp>
      <p:sp>
        <p:nvSpPr>
          <p:cNvPr id="8" name="文本框 7"/>
          <p:cNvSpPr txBox="1"/>
          <p:nvPr/>
        </p:nvSpPr>
        <p:spPr>
          <a:xfrm>
            <a:off x="577215" y="5816600"/>
            <a:ext cx="7133590"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response = requests.get(url, headers=headers)</a:t>
            </a:r>
            <a:endParaRPr lang="zh-CN" altLang="en-US" i="1"/>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1995" y="798195"/>
            <a:ext cx="7568565" cy="2861310"/>
          </a:xfrm>
          <a:prstGeom prst="rect">
            <a:avLst/>
          </a:prstGeom>
          <a:noFill/>
        </p:spPr>
        <p:txBody>
          <a:bodyPr wrap="square" rtlCol="0" anchor="t">
            <a:spAutoFit/>
          </a:bodyPr>
          <a:p>
            <a:r>
              <a:rPr lang="zh-CN" altLang="en-US"/>
              <a:t>Calling json() on this will result in a Python dictionary containing the information returned by Reddit. It will contain the top 25 results from the given subreddit. </a:t>
            </a:r>
            <a:endParaRPr lang="zh-CN" altLang="en-US"/>
          </a:p>
          <a:p>
            <a:endParaRPr lang="zh-CN" altLang="en-US"/>
          </a:p>
          <a:p>
            <a:r>
              <a:rPr lang="zh-CN" altLang="en-US"/>
              <a:t>We can get the title by iterating over the stories in this response. The stories themselves are stored under the dictionary's data key. The code is as follows:</a:t>
            </a:r>
            <a:endParaRPr lang="zh-CN" altLang="en-US"/>
          </a:p>
          <a:p>
            <a:endParaRPr lang="zh-CN" altLang="en-US"/>
          </a:p>
          <a:p>
            <a:pPr marL="742950" lvl="1" indent="-285750">
              <a:buFont typeface="Arial" panose="020B0604020202020204" pitchFamily="34" charset="0"/>
              <a:buChar char="•"/>
            </a:pPr>
            <a:r>
              <a:rPr lang="zh-CN" altLang="en-US" i="1"/>
              <a:t>for story in result['data']['children']:</a:t>
            </a:r>
            <a:endParaRPr lang="zh-CN" altLang="en-US" i="1"/>
          </a:p>
          <a:p>
            <a:pPr marL="742950" lvl="1" indent="-285750">
              <a:buFont typeface="Arial" panose="020B0604020202020204" pitchFamily="34" charset="0"/>
              <a:buChar char="•"/>
            </a:pPr>
            <a:r>
              <a:rPr lang="zh-CN" altLang="en-US" i="1"/>
              <a:t>print(story['data']['title'])</a:t>
            </a:r>
            <a:endParaRPr lang="zh-CN" altLang="en-US" i="1"/>
          </a:p>
        </p:txBody>
      </p:sp>
      <p:sp>
        <p:nvSpPr>
          <p:cNvPr id="4" name="文本框 3"/>
          <p:cNvSpPr txBox="1"/>
          <p:nvPr/>
        </p:nvSpPr>
        <p:spPr>
          <a:xfrm>
            <a:off x="721995" y="3994785"/>
            <a:ext cx="5014595" cy="521970"/>
          </a:xfrm>
          <a:prstGeom prst="rect">
            <a:avLst/>
          </a:prstGeom>
          <a:noFill/>
        </p:spPr>
        <p:txBody>
          <a:bodyPr wrap="square" rtlCol="0" anchor="t">
            <a:spAutoFit/>
          </a:bodyPr>
          <a:p>
            <a:r>
              <a:rPr lang="zh-CN" altLang="en-US" sz="2800" b="1"/>
              <a:t>Getting the data</a:t>
            </a:r>
            <a:endParaRPr lang="zh-CN" altLang="en-US" sz="2800" b="1"/>
          </a:p>
        </p:txBody>
      </p:sp>
      <p:sp>
        <p:nvSpPr>
          <p:cNvPr id="6" name="文本框 5"/>
          <p:cNvSpPr txBox="1"/>
          <p:nvPr/>
        </p:nvSpPr>
        <p:spPr>
          <a:xfrm>
            <a:off x="721995" y="4741545"/>
            <a:ext cx="7569200" cy="1753235"/>
          </a:xfrm>
          <a:prstGeom prst="rect">
            <a:avLst/>
          </a:prstGeom>
          <a:noFill/>
        </p:spPr>
        <p:txBody>
          <a:bodyPr wrap="square" rtlCol="0" anchor="t">
            <a:spAutoFit/>
          </a:bodyPr>
          <a:p>
            <a:r>
              <a:rPr lang="zh-CN" altLang="en-US"/>
              <a:t>Our dataset is going to consist of posts from the Hot list of the /r/worldnews subreddit. </a:t>
            </a:r>
            <a:endParaRPr lang="zh-CN" altLang="en-US"/>
          </a:p>
          <a:p>
            <a:endParaRPr lang="zh-CN" altLang="en-US"/>
          </a:p>
          <a:p>
            <a:r>
              <a:rPr lang="zh-CN" altLang="en-US"/>
              <a:t>We saw in the previous section how to connect to reddit and how to download links. To put it all together, we will create a function that will extract the titles, links, and score for each item in a given subreddit.</a:t>
            </a:r>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6590" y="885825"/>
            <a:ext cx="7765415" cy="922020"/>
          </a:xfrm>
          <a:prstGeom prst="rect">
            <a:avLst/>
          </a:prstGeom>
          <a:noFill/>
        </p:spPr>
        <p:txBody>
          <a:bodyPr wrap="square" rtlCol="0" anchor="t">
            <a:spAutoFit/>
          </a:bodyPr>
          <a:p>
            <a:r>
              <a:rPr lang="zh-CN" altLang="en-US"/>
              <a:t>We will iterate through the subreddit, getting a maximum of 100 stories at a time. We can also do pagination to get more results. We can read a large number of pages before reddit will stop us, but we will limit it to 5 pages.</a:t>
            </a:r>
            <a:endParaRPr lang="zh-CN" altLang="en-US"/>
          </a:p>
        </p:txBody>
      </p:sp>
      <p:sp>
        <p:nvSpPr>
          <p:cNvPr id="4" name="文本框 3"/>
          <p:cNvSpPr txBox="1"/>
          <p:nvPr/>
        </p:nvSpPr>
        <p:spPr>
          <a:xfrm>
            <a:off x="656590" y="2031365"/>
            <a:ext cx="58039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time import sleep</a:t>
            </a:r>
            <a:endParaRPr lang="zh-CN" altLang="en-US" i="1"/>
          </a:p>
        </p:txBody>
      </p:sp>
      <p:sp>
        <p:nvSpPr>
          <p:cNvPr id="5" name="文本框 4"/>
          <p:cNvSpPr txBox="1"/>
          <p:nvPr/>
        </p:nvSpPr>
        <p:spPr>
          <a:xfrm>
            <a:off x="656590" y="2478405"/>
            <a:ext cx="7014845" cy="3969385"/>
          </a:xfrm>
          <a:prstGeom prst="rect">
            <a:avLst/>
          </a:prstGeom>
          <a:noFill/>
        </p:spPr>
        <p:txBody>
          <a:bodyPr wrap="square" rtlCol="0" anchor="t">
            <a:spAutoFit/>
          </a:bodyPr>
          <a:p>
            <a:pPr marL="285750" indent="-285750">
              <a:buFont typeface="Arial" panose="020B0604020202020204" pitchFamily="34" charset="0"/>
              <a:buChar char="•"/>
            </a:pPr>
            <a:r>
              <a:rPr lang="zh-CN" altLang="en-US" i="1"/>
              <a:t>def get_links(subreddit, token, n_pages=5):</a:t>
            </a:r>
            <a:endParaRPr lang="zh-CN" altLang="en-US" i="1"/>
          </a:p>
          <a:p>
            <a:pPr marL="285750" indent="-285750">
              <a:buFont typeface="Arial" panose="020B0604020202020204" pitchFamily="34" charset="0"/>
              <a:buChar char="•"/>
            </a:pPr>
            <a:r>
              <a:rPr lang="zh-CN" altLang="en-US" i="1"/>
              <a:t>   </a:t>
            </a:r>
            <a:endParaRPr lang="zh-CN" altLang="en-US" i="1"/>
          </a:p>
          <a:p>
            <a:pPr marL="285750" indent="-285750">
              <a:buFont typeface="Arial" panose="020B0604020202020204" pitchFamily="34" charset="0"/>
              <a:buChar char="•"/>
            </a:pPr>
            <a:r>
              <a:rPr lang="zh-CN" altLang="en-US" i="1"/>
              <a:t>    stories = []</a:t>
            </a:r>
            <a:endParaRPr lang="zh-CN" altLang="en-US" i="1"/>
          </a:p>
          <a:p>
            <a:pPr marL="285750" indent="-285750">
              <a:buFont typeface="Arial" panose="020B0604020202020204" pitchFamily="34" charset="0"/>
              <a:buChar char="•"/>
            </a:pPr>
            <a:r>
              <a:rPr lang="zh-CN" altLang="en-US" i="1"/>
              <a:t>    after = None</a:t>
            </a:r>
            <a:endParaRPr lang="zh-CN" altLang="en-US" i="1"/>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r>
              <a:rPr lang="zh-CN" altLang="en-US" i="1"/>
              <a:t>    for page_number in range(n_pages):</a:t>
            </a:r>
            <a:endParaRPr lang="zh-CN" altLang="en-US" i="1"/>
          </a:p>
          <a:p>
            <a:pPr marL="285750" indent="-285750">
              <a:buFont typeface="Arial" panose="020B0604020202020204" pitchFamily="34" charset="0"/>
              <a:buChar char="•"/>
            </a:pPr>
            <a:r>
              <a:rPr lang="zh-CN" altLang="en-US" i="1"/>
              <a:t>        result={}</a:t>
            </a:r>
            <a:endParaRPr lang="zh-CN" altLang="en-US" i="1"/>
          </a:p>
          <a:p>
            <a:pPr marL="285750" indent="-285750">
              <a:buFont typeface="Arial" panose="020B0604020202020204" pitchFamily="34" charset="0"/>
              <a:buChar char="•"/>
            </a:pPr>
            <a:r>
              <a:rPr lang="zh-CN" altLang="en-US" i="1"/>
              <a:t>        url = "https://oauth.reddit.com/r/{}limit=100".format(subreddit)</a:t>
            </a:r>
            <a:endParaRPr lang="zh-CN" altLang="en-US" i="1"/>
          </a:p>
          <a:p>
            <a:pPr marL="285750" indent="-285750">
              <a:buFont typeface="Arial" panose="020B0604020202020204" pitchFamily="34" charset="0"/>
              <a:buChar char="•"/>
            </a:pPr>
            <a:r>
              <a:rPr lang="zh-CN" altLang="en-US" i="1"/>
              <a:t>        headers = {"Authorization": "bearer {}".format(token['access_token']),"User-Agent": USER_AGENT}</a:t>
            </a:r>
            <a:endParaRPr lang="zh-CN" altLang="en-US" i="1"/>
          </a:p>
          <a:p>
            <a:pPr marL="285750" indent="-285750">
              <a:buFont typeface="Arial" panose="020B0604020202020204" pitchFamily="34" charset="0"/>
              <a:buChar char="•"/>
            </a:pPr>
            <a:r>
              <a:rPr lang="zh-CN" altLang="en-US" i="1"/>
              <a:t>        if after:</a:t>
            </a:r>
            <a:endParaRPr lang="zh-CN" altLang="en-US" i="1"/>
          </a:p>
          <a:p>
            <a:pPr marL="285750" indent="-285750">
              <a:buFont typeface="Arial" panose="020B0604020202020204" pitchFamily="34" charset="0"/>
              <a:buChar char="•"/>
            </a:pPr>
            <a:r>
              <a:rPr lang="zh-CN" altLang="en-US" i="1"/>
              <a:t>            url += "&amp;after={}".format(after)</a:t>
            </a:r>
            <a:endParaRPr lang="zh-CN" altLang="en-US" i="1"/>
          </a:p>
          <a:p>
            <a:pPr marL="285750" indent="-285750">
              <a:buFont typeface="Arial" panose="020B0604020202020204" pitchFamily="34" charset="0"/>
              <a:buChar char="•"/>
            </a:pPr>
            <a:r>
              <a:rPr lang="zh-CN" altLang="en-US" i="1"/>
              <a:t>       </a:t>
            </a:r>
            <a:endParaRPr lang="zh-CN" altLang="en-US" i="1"/>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6590" y="751840"/>
            <a:ext cx="8107045" cy="2861310"/>
          </a:xfrm>
          <a:prstGeom prst="rect">
            <a:avLst/>
          </a:prstGeom>
          <a:noFill/>
        </p:spPr>
        <p:txBody>
          <a:bodyPr wrap="square" rtlCol="0" anchor="t">
            <a:spAutoFit/>
          </a:bodyPr>
          <a:p>
            <a:r>
              <a:rPr lang="zh-CN" altLang="en-US" i="1">
                <a:sym typeface="+mn-ea"/>
              </a:rPr>
              <a:t>        response = requests.get(url, headers=headers)</a:t>
            </a:r>
            <a:endParaRPr lang="zh-CN" altLang="en-US" i="1"/>
          </a:p>
          <a:p>
            <a:r>
              <a:rPr lang="zh-CN" altLang="en-US" i="1">
                <a:sym typeface="+mn-ea"/>
              </a:rPr>
              <a:t>        result = response.json()</a:t>
            </a:r>
            <a:endParaRPr lang="zh-CN" altLang="en-US" i="1"/>
          </a:p>
          <a:p>
            <a:r>
              <a:rPr lang="zh-CN" altLang="en-US" i="1">
                <a:sym typeface="+mn-ea"/>
              </a:rPr>
              <a:t>        </a:t>
            </a:r>
            <a:r>
              <a:rPr lang="en-US" altLang="zh-CN" i="1">
                <a:sym typeface="+mn-ea"/>
              </a:rPr>
              <a:t>a</a:t>
            </a:r>
            <a:r>
              <a:rPr lang="zh-CN" altLang="en-US" i="1">
                <a:sym typeface="+mn-ea"/>
              </a:rPr>
              <a:t>fter = result['data']['after']</a:t>
            </a:r>
            <a:endParaRPr lang="zh-CN" altLang="en-US" i="1"/>
          </a:p>
          <a:p>
            <a:r>
              <a:rPr lang="zh-CN" altLang="en-US" i="1">
                <a:sym typeface="+mn-ea"/>
              </a:rPr>
              <a:t>        sleep(2) </a:t>
            </a:r>
            <a:endParaRPr lang="zh-CN" altLang="en-US" i="1"/>
          </a:p>
          <a:p>
            <a:r>
              <a:rPr lang="zh-CN" altLang="en-US" i="1">
                <a:sym typeface="+mn-ea"/>
              </a:rPr>
              <a:t>                  </a:t>
            </a:r>
            <a:endParaRPr lang="zh-CN" altLang="en-US" i="1">
              <a:sym typeface="+mn-ea"/>
            </a:endParaRPr>
          </a:p>
          <a:p>
            <a:endParaRPr lang="zh-CN" altLang="en-US" i="1">
              <a:sym typeface="+mn-ea"/>
            </a:endParaRPr>
          </a:p>
          <a:p>
            <a:r>
              <a:rPr lang="zh-CN" altLang="en-US" i="1">
                <a:sym typeface="+mn-ea"/>
              </a:rPr>
              <a:t>        stories.extend([(story['data']['title'],story['data']['url'],story['data']['score'])  </a:t>
            </a:r>
            <a:endParaRPr lang="zh-CN" altLang="en-US" i="1">
              <a:sym typeface="+mn-ea"/>
            </a:endParaRPr>
          </a:p>
          <a:p>
            <a:r>
              <a:rPr lang="zh-CN" altLang="en-US" i="1">
                <a:sym typeface="+mn-ea"/>
              </a:rPr>
              <a:t>        for story in result['data']['children']])</a:t>
            </a:r>
            <a:endParaRPr lang="zh-CN" altLang="en-US" i="1"/>
          </a:p>
          <a:p>
            <a:r>
              <a:rPr lang="zh-CN" altLang="en-US" i="1">
                <a:sym typeface="+mn-ea"/>
              </a:rPr>
              <a:t>    </a:t>
            </a:r>
            <a:endParaRPr lang="zh-CN" altLang="en-US" i="1"/>
          </a:p>
          <a:p>
            <a:r>
              <a:rPr lang="zh-CN" altLang="en-US" i="1">
                <a:sym typeface="+mn-ea"/>
              </a:rPr>
              <a:t>    return stories</a:t>
            </a:r>
            <a:endParaRPr lang="zh-CN" altLang="en-US" i="1"/>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7660" y="565785"/>
            <a:ext cx="7225665" cy="521970"/>
          </a:xfrm>
          <a:prstGeom prst="rect">
            <a:avLst/>
          </a:prstGeom>
          <a:noFill/>
        </p:spPr>
        <p:txBody>
          <a:bodyPr wrap="square" rtlCol="0" anchor="t">
            <a:spAutoFit/>
          </a:bodyPr>
          <a:p>
            <a:r>
              <a:rPr lang="zh-CN" altLang="en-US" sz="2800" b="1"/>
              <a:t>Extracting text from arbitrary websites</a:t>
            </a:r>
            <a:endParaRPr lang="zh-CN" altLang="en-US" sz="2800" b="1"/>
          </a:p>
        </p:txBody>
      </p:sp>
      <p:sp>
        <p:nvSpPr>
          <p:cNvPr id="4" name="文本框 3"/>
          <p:cNvSpPr txBox="1"/>
          <p:nvPr/>
        </p:nvSpPr>
        <p:spPr>
          <a:xfrm>
            <a:off x="432435" y="1378585"/>
            <a:ext cx="8279765" cy="3415030"/>
          </a:xfrm>
          <a:prstGeom prst="rect">
            <a:avLst/>
          </a:prstGeom>
          <a:noFill/>
        </p:spPr>
        <p:txBody>
          <a:bodyPr wrap="square" rtlCol="0" anchor="t">
            <a:spAutoFit/>
          </a:bodyPr>
          <a:p>
            <a:r>
              <a:rPr lang="zh-CN" altLang="en-US"/>
              <a:t>The links that we get from reddit go to arbitrary websites run by many different</a:t>
            </a:r>
            <a:endParaRPr lang="zh-CN" altLang="en-US"/>
          </a:p>
          <a:p>
            <a:r>
              <a:rPr lang="zh-CN" altLang="en-US"/>
              <a:t>organizations. To make it harder, those pages were designed to be read by a</a:t>
            </a:r>
            <a:endParaRPr lang="zh-CN" altLang="en-US"/>
          </a:p>
          <a:p>
            <a:r>
              <a:rPr lang="zh-CN" altLang="en-US"/>
              <a:t>human, not a computer program. </a:t>
            </a:r>
            <a:endParaRPr lang="zh-CN" altLang="en-US"/>
          </a:p>
          <a:p>
            <a:endParaRPr lang="zh-CN" altLang="en-US"/>
          </a:p>
          <a:p>
            <a:r>
              <a:rPr lang="zh-CN" altLang="en-US"/>
              <a:t>This can cause a problem when trying to get the actual content/story of those results, as modern websites have a lot going on in the background. JavaScript libraries are called, style sheets are applied, advertisements are loaded using AJAX, extra content is added to sidebars, and various other things are done to make the modern webpage a complex document. </a:t>
            </a:r>
            <a:endParaRPr lang="zh-CN" altLang="en-US"/>
          </a:p>
          <a:p>
            <a:endParaRPr lang="zh-CN" altLang="en-US"/>
          </a:p>
          <a:p>
            <a:r>
              <a:rPr lang="zh-CN" altLang="en-US"/>
              <a:t>These features make the modern Web what it is, but make it difficult to automatically get good information from!</a:t>
            </a:r>
            <a:endParaRPr lang="zh-CN"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4510" y="723900"/>
            <a:ext cx="7699375" cy="521970"/>
          </a:xfrm>
          <a:prstGeom prst="rect">
            <a:avLst/>
          </a:prstGeom>
          <a:noFill/>
        </p:spPr>
        <p:txBody>
          <a:bodyPr wrap="square" rtlCol="0" anchor="t">
            <a:spAutoFit/>
          </a:bodyPr>
          <a:p>
            <a:r>
              <a:rPr lang="zh-CN" altLang="en-US" sz="2800" b="1"/>
              <a:t>Finding the stories in arbitrary websites</a:t>
            </a:r>
            <a:endParaRPr lang="zh-CN" altLang="en-US" sz="2800" b="1"/>
          </a:p>
        </p:txBody>
      </p:sp>
      <p:sp>
        <p:nvSpPr>
          <p:cNvPr id="4" name="文本框 3"/>
          <p:cNvSpPr txBox="1"/>
          <p:nvPr/>
        </p:nvSpPr>
        <p:spPr>
          <a:xfrm>
            <a:off x="524510" y="1765935"/>
            <a:ext cx="8122285" cy="1753235"/>
          </a:xfrm>
          <a:prstGeom prst="rect">
            <a:avLst/>
          </a:prstGeom>
          <a:noFill/>
        </p:spPr>
        <p:txBody>
          <a:bodyPr wrap="square" rtlCol="0" anchor="t">
            <a:spAutoFit/>
          </a:bodyPr>
          <a:p>
            <a:r>
              <a:rPr lang="zh-CN" altLang="en-US"/>
              <a:t>To start with, we will download the full webpage from each of these links and</a:t>
            </a:r>
            <a:endParaRPr lang="zh-CN" altLang="en-US"/>
          </a:p>
          <a:p>
            <a:r>
              <a:rPr lang="zh-CN" altLang="en-US"/>
              <a:t>store them in our data folder, under a raw subfolder. We will process these to</a:t>
            </a:r>
            <a:endParaRPr lang="zh-CN" altLang="en-US"/>
          </a:p>
          <a:p>
            <a:r>
              <a:rPr lang="zh-CN" altLang="en-US"/>
              <a:t>extract the useful information later on. </a:t>
            </a:r>
            <a:endParaRPr lang="zh-CN" altLang="en-US"/>
          </a:p>
          <a:p>
            <a:endParaRPr lang="zh-CN" altLang="en-US"/>
          </a:p>
          <a:p>
            <a:r>
              <a:rPr lang="zh-CN" altLang="en-US"/>
              <a:t>This caching of results ensures that we don't have to continuously download the websites while we are working. First, we set up the data folder path:</a:t>
            </a:r>
            <a:endParaRPr lang="zh-CN" altLang="en-US"/>
          </a:p>
        </p:txBody>
      </p:sp>
      <p:sp>
        <p:nvSpPr>
          <p:cNvPr id="5" name="文本框 4"/>
          <p:cNvSpPr txBox="1"/>
          <p:nvPr/>
        </p:nvSpPr>
        <p:spPr>
          <a:xfrm>
            <a:off x="524510" y="3717925"/>
            <a:ext cx="7699375" cy="92202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import os</a:t>
            </a:r>
            <a:endParaRPr lang="zh-CN" altLang="en-US" i="1"/>
          </a:p>
          <a:p>
            <a:pPr marL="742950" lvl="1" indent="-285750">
              <a:buFont typeface="Arial" panose="020B0604020202020204" pitchFamily="34" charset="0"/>
              <a:buChar char="•"/>
            </a:pPr>
            <a:r>
              <a:rPr lang="zh-CN" altLang="en-US" i="1"/>
              <a:t>data_folder = os.path.join(os.path.expanduser("~"), "Data",</a:t>
            </a:r>
            <a:endParaRPr lang="zh-CN" altLang="en-US" i="1"/>
          </a:p>
          <a:p>
            <a:pPr marL="742950" lvl="1" indent="-285750">
              <a:buFont typeface="Arial" panose="020B0604020202020204" pitchFamily="34" charset="0"/>
              <a:buChar char="•"/>
            </a:pPr>
            <a:r>
              <a:rPr lang="zh-CN" altLang="en-US" i="1"/>
              <a:t>"websites", "raw")</a:t>
            </a:r>
            <a:endParaRPr lang="zh-CN" altLang="en-US" i="1"/>
          </a:p>
        </p:txBody>
      </p:sp>
      <p:sp>
        <p:nvSpPr>
          <p:cNvPr id="6" name="文本框 5"/>
          <p:cNvSpPr txBox="1"/>
          <p:nvPr/>
        </p:nvSpPr>
        <p:spPr>
          <a:xfrm>
            <a:off x="524510" y="4868545"/>
            <a:ext cx="8122285" cy="645160"/>
          </a:xfrm>
          <a:prstGeom prst="rect">
            <a:avLst/>
          </a:prstGeom>
          <a:noFill/>
        </p:spPr>
        <p:txBody>
          <a:bodyPr wrap="square" rtlCol="0" anchor="t">
            <a:spAutoFit/>
          </a:bodyPr>
          <a:p>
            <a:r>
              <a:rPr lang="zh-CN" altLang="en-US"/>
              <a:t>We are going to use MD5 hashing to create unique filenames for our articles, so we will import hashlib to do that.</a:t>
            </a:r>
            <a:endParaRPr lang="zh-CN" altLang="en-US"/>
          </a:p>
        </p:txBody>
      </p:sp>
      <p:sp>
        <p:nvSpPr>
          <p:cNvPr id="7" name="文本框 6"/>
          <p:cNvSpPr txBox="1"/>
          <p:nvPr/>
        </p:nvSpPr>
        <p:spPr>
          <a:xfrm>
            <a:off x="524510" y="5838190"/>
            <a:ext cx="755459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import hashlib</a:t>
            </a:r>
            <a:endParaRPr lang="zh-CN" altLang="en-US" i="1"/>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4510" y="767715"/>
            <a:ext cx="8015605" cy="2030095"/>
          </a:xfrm>
          <a:prstGeom prst="rect">
            <a:avLst/>
          </a:prstGeom>
          <a:noFill/>
        </p:spPr>
        <p:txBody>
          <a:bodyPr wrap="square" rtlCol="0" anchor="t">
            <a:spAutoFit/>
          </a:bodyPr>
          <a:p>
            <a:r>
              <a:rPr lang="zh-CN" altLang="en-US"/>
              <a:t>If there is no error in the download, zero should be the output:</a:t>
            </a:r>
            <a:endParaRPr lang="zh-CN" altLang="en-US"/>
          </a:p>
          <a:p>
            <a:endParaRPr lang="zh-CN" altLang="en-US"/>
          </a:p>
          <a:p>
            <a:pPr marL="742950" lvl="1" indent="-285750">
              <a:buFont typeface="Arial" panose="020B0604020202020204" pitchFamily="34" charset="0"/>
              <a:buChar char="•"/>
            </a:pPr>
            <a:r>
              <a:rPr lang="zh-CN" altLang="en-US" i="1"/>
              <a:t>number_errors = 0</a:t>
            </a:r>
            <a:endParaRPr lang="zh-CN" altLang="en-US" i="1"/>
          </a:p>
          <a:p>
            <a:endParaRPr lang="zh-CN" altLang="en-US"/>
          </a:p>
          <a:p>
            <a:r>
              <a:rPr lang="zh-CN" altLang="en-US"/>
              <a:t>Next, we iterate through each of our stories:</a:t>
            </a:r>
            <a:endParaRPr lang="zh-CN" altLang="en-US"/>
          </a:p>
          <a:p>
            <a:endParaRPr lang="zh-CN" altLang="en-US"/>
          </a:p>
          <a:p>
            <a:pPr marL="742950" lvl="1" indent="-285750">
              <a:buFont typeface="Arial" panose="020B0604020202020204" pitchFamily="34" charset="0"/>
              <a:buChar char="•"/>
            </a:pPr>
            <a:r>
              <a:rPr lang="zh-CN" altLang="en-US" i="1"/>
              <a:t>fo</a:t>
            </a:r>
            <a:r>
              <a:rPr lang="zh-CN" altLang="en-US" i="1"/>
              <a:t>r title, url, score in stories:</a:t>
            </a:r>
            <a:endParaRPr lang="zh-CN" altLang="en-US" i="1"/>
          </a:p>
        </p:txBody>
      </p:sp>
      <p:sp>
        <p:nvSpPr>
          <p:cNvPr id="4" name="文本框 3"/>
          <p:cNvSpPr txBox="1"/>
          <p:nvPr/>
        </p:nvSpPr>
        <p:spPr>
          <a:xfrm>
            <a:off x="523875" y="2797810"/>
            <a:ext cx="8016240" cy="3415030"/>
          </a:xfrm>
          <a:prstGeom prst="rect">
            <a:avLst/>
          </a:prstGeom>
          <a:noFill/>
        </p:spPr>
        <p:txBody>
          <a:bodyPr wrap="square" rtlCol="0" anchor="t">
            <a:spAutoFit/>
          </a:bodyPr>
          <a:p>
            <a:endParaRPr lang="zh-CN" altLang="en-US"/>
          </a:p>
          <a:p>
            <a:r>
              <a:rPr lang="zh-CN" altLang="en-US"/>
              <a:t>We then create a unique output filename for our article by hashing the title. Titles in reddit don't need to be unique, which means there is a possibility of two stories having the same title and, therefore, clashing in our dataset. </a:t>
            </a:r>
            <a:endParaRPr lang="zh-CN" altLang="en-US"/>
          </a:p>
          <a:p>
            <a:endParaRPr lang="zh-CN" altLang="en-US"/>
          </a:p>
          <a:p>
            <a:r>
              <a:rPr lang="zh-CN" altLang="en-US"/>
              <a:t>To get our unique filename, we simply hash the URL of the article using the MD5 algorithm. </a:t>
            </a:r>
            <a:endParaRPr lang="zh-CN" altLang="en-US"/>
          </a:p>
          <a:p>
            <a:endParaRPr lang="zh-CN" altLang="en-US"/>
          </a:p>
          <a:p>
            <a:r>
              <a:rPr lang="zh-CN" altLang="en-US"/>
              <a:t>While MD5 is known to have some problems, it is unlikely that a problem (a collision) will occur in our scenario, and we don't need to worry too much even if it does and we don't need to worry too much about collisions if they do occur.</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62000" y="860425"/>
            <a:ext cx="7120890"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output_filename = hashlib.md5(url.encode()).hexdigest()</a:t>
            </a:r>
            <a:endParaRPr lang="zh-CN" altLang="en-US" i="1"/>
          </a:p>
          <a:p>
            <a:pPr marL="742950" lvl="1" indent="-285750">
              <a:buFont typeface="Arial" panose="020B0604020202020204" pitchFamily="34" charset="0"/>
              <a:buChar char="•"/>
            </a:pPr>
            <a:r>
              <a:rPr lang="zh-CN" altLang="en-US" i="1"/>
              <a:t>fullpath = os.path.join(data_folder, output_filename + ".txt")</a:t>
            </a:r>
            <a:endParaRPr lang="zh-CN" altLang="en-US" i="1"/>
          </a:p>
        </p:txBody>
      </p:sp>
      <p:sp>
        <p:nvSpPr>
          <p:cNvPr id="4" name="文本框 3"/>
          <p:cNvSpPr txBox="1"/>
          <p:nvPr/>
        </p:nvSpPr>
        <p:spPr>
          <a:xfrm>
            <a:off x="538480" y="1624965"/>
            <a:ext cx="7568565" cy="368300"/>
          </a:xfrm>
          <a:prstGeom prst="rect">
            <a:avLst/>
          </a:prstGeom>
          <a:noFill/>
        </p:spPr>
        <p:txBody>
          <a:bodyPr wrap="square" rtlCol="0" anchor="t">
            <a:spAutoFit/>
          </a:bodyPr>
          <a:p>
            <a:r>
              <a:rPr lang="zh-CN" altLang="en-US"/>
              <a:t>Next, we download the actual page and save it to our output folder:</a:t>
            </a:r>
            <a:endParaRPr lang="zh-CN" altLang="en-US"/>
          </a:p>
        </p:txBody>
      </p:sp>
      <p:sp>
        <p:nvSpPr>
          <p:cNvPr id="5" name="文本框 4"/>
          <p:cNvSpPr txBox="1"/>
          <p:nvPr/>
        </p:nvSpPr>
        <p:spPr>
          <a:xfrm>
            <a:off x="230505" y="2021840"/>
            <a:ext cx="8265795" cy="1476375"/>
          </a:xfrm>
          <a:prstGeom prst="rect">
            <a:avLst/>
          </a:prstGeom>
          <a:noFill/>
        </p:spPr>
        <p:txBody>
          <a:bodyPr wrap="square" rtlCol="0" anchor="t">
            <a:spAutoFit/>
          </a:bodyPr>
          <a:p>
            <a:pPr marL="1200150" lvl="2" indent="-285750">
              <a:buFont typeface="Arial" panose="020B0604020202020204" pitchFamily="34" charset="0"/>
              <a:buChar char="•"/>
            </a:pPr>
            <a:r>
              <a:rPr lang="zh-CN" altLang="en-US" i="1"/>
              <a:t>try:</a:t>
            </a:r>
            <a:endParaRPr lang="zh-CN" altLang="en-US" i="1"/>
          </a:p>
          <a:p>
            <a:pPr lvl="2" indent="0">
              <a:buFont typeface="Arial" panose="020B0604020202020204" pitchFamily="34" charset="0"/>
              <a:buNone/>
            </a:pPr>
            <a:r>
              <a:rPr lang="en-US" altLang="zh-CN" i="1"/>
              <a:t>	</a:t>
            </a:r>
            <a:r>
              <a:rPr lang="zh-CN" altLang="en-US" i="1"/>
              <a:t>response = requests.get(url)</a:t>
            </a:r>
            <a:endParaRPr lang="zh-CN" altLang="en-US" i="1"/>
          </a:p>
          <a:p>
            <a:pPr lvl="2" indent="0">
              <a:buFont typeface="Arial" panose="020B0604020202020204" pitchFamily="34" charset="0"/>
              <a:buNone/>
            </a:pPr>
            <a:r>
              <a:rPr lang="en-US" altLang="zh-CN" i="1"/>
              <a:t>	</a:t>
            </a:r>
            <a:r>
              <a:rPr lang="zh-CN" altLang="en-US" i="1"/>
              <a:t>data = response.text</a:t>
            </a:r>
            <a:endParaRPr lang="zh-CN" altLang="en-US" i="1"/>
          </a:p>
          <a:p>
            <a:pPr lvl="2" indent="0">
              <a:buFont typeface="Arial" panose="020B0604020202020204" pitchFamily="34" charset="0"/>
              <a:buNone/>
            </a:pPr>
            <a:r>
              <a:rPr lang="en-US" altLang="zh-CN" i="1"/>
              <a:t>	</a:t>
            </a:r>
            <a:r>
              <a:rPr lang="zh-CN" altLang="en-US" i="1"/>
              <a:t>with open(fullpath, 'w') as outf:</a:t>
            </a:r>
            <a:endParaRPr lang="zh-CN" altLang="en-US" i="1"/>
          </a:p>
          <a:p>
            <a:pPr lvl="2" indent="0">
              <a:buFont typeface="Arial" panose="020B0604020202020204" pitchFamily="34" charset="0"/>
              <a:buNone/>
            </a:pPr>
            <a:r>
              <a:rPr lang="en-US" altLang="zh-CN" i="1"/>
              <a:t>		</a:t>
            </a:r>
            <a:r>
              <a:rPr lang="zh-CN" altLang="en-US" i="1"/>
              <a:t>outf.write(data)</a:t>
            </a:r>
            <a:endParaRPr lang="zh-CN" altLang="en-US" i="1"/>
          </a:p>
        </p:txBody>
      </p:sp>
      <p:sp>
        <p:nvSpPr>
          <p:cNvPr id="6" name="文本框 5"/>
          <p:cNvSpPr txBox="1"/>
          <p:nvPr/>
        </p:nvSpPr>
        <p:spPr>
          <a:xfrm>
            <a:off x="762000" y="5290820"/>
            <a:ext cx="6843395" cy="92202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except Exception as e:</a:t>
            </a:r>
            <a:endParaRPr lang="zh-CN" altLang="en-US" i="1"/>
          </a:p>
          <a:p>
            <a:pPr lvl="1" indent="0">
              <a:buFont typeface="Arial" panose="020B0604020202020204" pitchFamily="34" charset="0"/>
              <a:buNone/>
            </a:pPr>
            <a:r>
              <a:rPr lang="en-US" altLang="zh-CN" i="1"/>
              <a:t>	        </a:t>
            </a:r>
            <a:r>
              <a:rPr lang="zh-CN" altLang="en-US" i="1"/>
              <a:t>number_errors += 1</a:t>
            </a:r>
            <a:endParaRPr lang="zh-CN" altLang="en-US" i="1"/>
          </a:p>
          <a:p>
            <a:pPr lvl="1" indent="0">
              <a:buFont typeface="Arial" panose="020B0604020202020204" pitchFamily="34" charset="0"/>
              <a:buNone/>
            </a:pPr>
            <a:r>
              <a:rPr lang="en-US" altLang="zh-CN" i="1"/>
              <a:t>	        </a:t>
            </a:r>
            <a:r>
              <a:rPr lang="zh-CN" altLang="en-US" i="1"/>
              <a:t>print(e)</a:t>
            </a:r>
            <a:endParaRPr lang="zh-CN" altLang="en-US" i="1"/>
          </a:p>
        </p:txBody>
      </p:sp>
      <p:sp>
        <p:nvSpPr>
          <p:cNvPr id="7" name="文本框 6"/>
          <p:cNvSpPr txBox="1"/>
          <p:nvPr/>
        </p:nvSpPr>
        <p:spPr>
          <a:xfrm>
            <a:off x="538480" y="3822065"/>
            <a:ext cx="8034020" cy="1476375"/>
          </a:xfrm>
          <a:prstGeom prst="rect">
            <a:avLst/>
          </a:prstGeom>
          <a:noFill/>
        </p:spPr>
        <p:txBody>
          <a:bodyPr wrap="square" rtlCol="0" anchor="t">
            <a:spAutoFit/>
          </a:bodyPr>
          <a:p>
            <a:r>
              <a:rPr lang="zh-CN" altLang="en-US"/>
              <a:t>If there is an error in obtaining the website, we simply skip this website and keep going. </a:t>
            </a:r>
            <a:endParaRPr lang="zh-CN" altLang="en-US"/>
          </a:p>
          <a:p>
            <a:endParaRPr lang="zh-CN" altLang="en-US"/>
          </a:p>
          <a:p>
            <a:r>
              <a:rPr lang="zh-CN" altLang="en-US"/>
              <a:t>This code will work on 95 percent of websites and that is good enough for</a:t>
            </a:r>
            <a:endParaRPr lang="zh-CN" altLang="en-US"/>
          </a:p>
          <a:p>
            <a:r>
              <a:rPr lang="zh-CN" altLang="en-US"/>
              <a:t>our application, as we are looking for general trends and not exactness.</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pic>
        <p:nvPicPr>
          <p:cNvPr id="4" name="图片 3"/>
          <p:cNvPicPr>
            <a:picLocks noChangeAspect="1"/>
          </p:cNvPicPr>
          <p:nvPr/>
        </p:nvPicPr>
        <p:blipFill>
          <a:blip r:embed="rId1"/>
          <a:stretch>
            <a:fillRect/>
          </a:stretch>
        </p:blipFill>
        <p:spPr>
          <a:xfrm>
            <a:off x="2473325" y="375920"/>
            <a:ext cx="4197350" cy="3776980"/>
          </a:xfrm>
          <a:prstGeom prst="rect">
            <a:avLst/>
          </a:prstGeom>
        </p:spPr>
      </p:pic>
      <p:sp>
        <p:nvSpPr>
          <p:cNvPr id="5" name="文本框 4"/>
          <p:cNvSpPr txBox="1"/>
          <p:nvPr/>
        </p:nvSpPr>
        <p:spPr>
          <a:xfrm>
            <a:off x="363855" y="4172585"/>
            <a:ext cx="8440420" cy="2306955"/>
          </a:xfrm>
          <a:prstGeom prst="rect">
            <a:avLst/>
          </a:prstGeom>
          <a:noFill/>
        </p:spPr>
        <p:txBody>
          <a:bodyPr wrap="square" rtlCol="0" anchor="t">
            <a:spAutoFit/>
          </a:bodyPr>
          <a:p>
            <a:r>
              <a:rPr lang="zh-CN" altLang="en-US" b="1"/>
              <a:t>Nearest neighbors</a:t>
            </a:r>
            <a:r>
              <a:rPr lang="zh-CN" altLang="en-US"/>
              <a:t> can be used for nearly any dataset-however, it can be very</a:t>
            </a:r>
            <a:endParaRPr lang="zh-CN" altLang="en-US"/>
          </a:p>
          <a:p>
            <a:r>
              <a:rPr lang="zh-CN" altLang="en-US"/>
              <a:t>computationally expensive to compute the distance between all pairs of samples.</a:t>
            </a:r>
            <a:endParaRPr lang="zh-CN" altLang="en-US"/>
          </a:p>
          <a:p>
            <a:endParaRPr lang="zh-CN" altLang="en-US"/>
          </a:p>
          <a:p>
            <a:r>
              <a:rPr lang="zh-CN" altLang="en-US"/>
              <a:t>For example if there are 10 samples in the dataset, there are 45 unique distances</a:t>
            </a:r>
            <a:endParaRPr lang="zh-CN" altLang="en-US"/>
          </a:p>
          <a:p>
            <a:r>
              <a:rPr lang="zh-CN" altLang="en-US"/>
              <a:t>to compute. </a:t>
            </a:r>
            <a:endParaRPr lang="zh-CN" altLang="en-US"/>
          </a:p>
          <a:p>
            <a:endParaRPr lang="zh-CN" altLang="en-US"/>
          </a:p>
          <a:p>
            <a:r>
              <a:rPr lang="zh-CN" altLang="en-US"/>
              <a:t>However, if there are 1000 samples, there are nearly 500,000! Various methods exist for improving this speed dramatically; </a:t>
            </a:r>
            <a:endParaRPr lang="zh-CN"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1995" y="807720"/>
            <a:ext cx="7752080" cy="922020"/>
          </a:xfrm>
          <a:prstGeom prst="rect">
            <a:avLst/>
          </a:prstGeom>
          <a:noFill/>
        </p:spPr>
        <p:txBody>
          <a:bodyPr wrap="square" rtlCol="0" anchor="t">
            <a:spAutoFit/>
          </a:bodyPr>
          <a:p>
            <a:r>
              <a:rPr lang="zh-CN" altLang="en-US"/>
              <a:t>If you find that too many errors occur, change the print(e) line to just type</a:t>
            </a:r>
            <a:endParaRPr lang="zh-CN" altLang="en-US"/>
          </a:p>
          <a:p>
            <a:r>
              <a:rPr lang="zh-CN" altLang="en-US"/>
              <a:t>raise instead. This will cause the exception to be called, allowing you to debug the problem.</a:t>
            </a:r>
            <a:endParaRPr lang="zh-CN" altLang="en-US"/>
          </a:p>
        </p:txBody>
      </p:sp>
      <p:sp>
        <p:nvSpPr>
          <p:cNvPr id="4" name="文本框 3"/>
          <p:cNvSpPr txBox="1"/>
          <p:nvPr/>
        </p:nvSpPr>
        <p:spPr>
          <a:xfrm>
            <a:off x="695960" y="2364105"/>
            <a:ext cx="7752080" cy="2030095"/>
          </a:xfrm>
          <a:prstGeom prst="rect">
            <a:avLst/>
          </a:prstGeom>
          <a:noFill/>
        </p:spPr>
        <p:txBody>
          <a:bodyPr wrap="square" rtlCol="0" anchor="t">
            <a:spAutoFit/>
          </a:bodyPr>
          <a:p>
            <a:r>
              <a:rPr lang="zh-CN" altLang="en-US"/>
              <a:t>Now, we have a bunch of websites in our raw subfolder. After taking a look at these pages (open the created files in a text editor), you can see that the content is there but there are HTML, JavaScript, CSS code, as well as other content. </a:t>
            </a:r>
            <a:endParaRPr lang="zh-CN" altLang="en-US"/>
          </a:p>
          <a:p>
            <a:endParaRPr lang="zh-CN" altLang="en-US"/>
          </a:p>
          <a:p>
            <a:r>
              <a:rPr lang="zh-CN" altLang="en-US"/>
              <a:t>As we are only interested in the story itself, we now need a way to extract this information from these different websites.</a:t>
            </a:r>
            <a:endParaRPr lang="zh-CN"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79730" y="565150"/>
            <a:ext cx="4764405" cy="521970"/>
          </a:xfrm>
          <a:prstGeom prst="rect">
            <a:avLst/>
          </a:prstGeom>
          <a:noFill/>
        </p:spPr>
        <p:txBody>
          <a:bodyPr wrap="square" rtlCol="0" anchor="t">
            <a:spAutoFit/>
          </a:bodyPr>
          <a:p>
            <a:r>
              <a:rPr lang="zh-CN" altLang="en-US" sz="2800" b="1"/>
              <a:t>Putting it all together</a:t>
            </a:r>
            <a:endParaRPr lang="zh-CN" altLang="en-US" sz="2800" b="1"/>
          </a:p>
        </p:txBody>
      </p:sp>
      <p:sp>
        <p:nvSpPr>
          <p:cNvPr id="4" name="文本框 3"/>
          <p:cNvSpPr txBox="1"/>
          <p:nvPr/>
        </p:nvSpPr>
        <p:spPr>
          <a:xfrm>
            <a:off x="379730" y="1118870"/>
            <a:ext cx="8344535" cy="3415030"/>
          </a:xfrm>
          <a:prstGeom prst="rect">
            <a:avLst/>
          </a:prstGeom>
          <a:noFill/>
        </p:spPr>
        <p:txBody>
          <a:bodyPr wrap="square" rtlCol="0" anchor="t">
            <a:spAutoFit/>
          </a:bodyPr>
          <a:p>
            <a:r>
              <a:rPr lang="zh-CN" altLang="en-US"/>
              <a:t>After we get the raw data, we need to find the story in each. There are a few online sources that use data mining to achieve this. You can find them listed in Appendix A,</a:t>
            </a:r>
            <a:endParaRPr lang="zh-CN" altLang="en-US"/>
          </a:p>
          <a:p>
            <a:endParaRPr lang="zh-CN" altLang="en-US"/>
          </a:p>
          <a:p>
            <a:r>
              <a:rPr lang="zh-CN" altLang="en-US"/>
              <a:t>Next Steps…. It is rarely needed to use such complex algorithms, although you can get better accuracy using them. This is part of data mining—knowing when to use it, and when not to.</a:t>
            </a:r>
            <a:endParaRPr lang="zh-CN" altLang="en-US"/>
          </a:p>
          <a:p>
            <a:endParaRPr lang="zh-CN" altLang="en-US"/>
          </a:p>
          <a:p>
            <a:r>
              <a:rPr lang="zh-CN" altLang="en-US"/>
              <a:t>First, we get a list of each of the filenames in our raw subfolder:</a:t>
            </a:r>
            <a:endParaRPr lang="zh-CN" altLang="en-US"/>
          </a:p>
          <a:p>
            <a:endParaRPr lang="zh-CN" altLang="en-US"/>
          </a:p>
          <a:p>
            <a:pPr marL="742950" lvl="1" indent="-285750">
              <a:buFont typeface="Arial" panose="020B0604020202020204" pitchFamily="34" charset="0"/>
              <a:buChar char="•"/>
            </a:pPr>
            <a:r>
              <a:rPr lang="zh-CN" altLang="en-US" i="1"/>
              <a:t>filenames = [os.path.join(data_folder, filename)</a:t>
            </a:r>
            <a:endParaRPr lang="zh-CN" altLang="en-US" i="1"/>
          </a:p>
          <a:p>
            <a:pPr marL="742950" lvl="1" indent="-285750">
              <a:buFont typeface="Arial" panose="020B0604020202020204" pitchFamily="34" charset="0"/>
              <a:buChar char="•"/>
            </a:pPr>
            <a:r>
              <a:rPr lang="zh-CN" altLang="en-US" i="1"/>
              <a:t>for filename in os.listdir(data_folder)]</a:t>
            </a:r>
            <a:endParaRPr lang="zh-CN" altLang="en-US" i="1"/>
          </a:p>
        </p:txBody>
      </p:sp>
      <p:sp>
        <p:nvSpPr>
          <p:cNvPr id="5" name="文本框 4"/>
          <p:cNvSpPr txBox="1"/>
          <p:nvPr/>
        </p:nvSpPr>
        <p:spPr>
          <a:xfrm>
            <a:off x="-94615" y="4762500"/>
            <a:ext cx="8345170" cy="1476375"/>
          </a:xfrm>
          <a:prstGeom prst="rect">
            <a:avLst/>
          </a:prstGeom>
          <a:noFill/>
        </p:spPr>
        <p:txBody>
          <a:bodyPr wrap="square" rtlCol="0" anchor="t">
            <a:spAutoFit/>
          </a:bodyPr>
          <a:p>
            <a:pPr lvl="1" indent="0">
              <a:buNone/>
            </a:pPr>
            <a:r>
              <a:rPr lang="zh-CN" altLang="en-US">
                <a:sym typeface="+mn-ea"/>
              </a:rPr>
              <a:t>Next, we create an output folder for the text only versions that we will extract:</a:t>
            </a:r>
            <a:endParaRPr lang="zh-CN" altLang="en-US">
              <a:sym typeface="+mn-ea"/>
            </a:endParaRPr>
          </a:p>
          <a:p>
            <a:pPr lvl="1" indent="0">
              <a:buNone/>
            </a:pPr>
            <a:endParaRPr lang="en-US" altLang="zh-CN">
              <a:sym typeface="+mn-ea"/>
            </a:endParaRPr>
          </a:p>
          <a:p>
            <a:pPr marL="1200150" lvl="2" indent="-285750">
              <a:buFont typeface="Arial" panose="020B0604020202020204" pitchFamily="34" charset="0"/>
              <a:buChar char="•"/>
            </a:pPr>
            <a:r>
              <a:rPr lang="zh-CN" altLang="en-US" i="1">
                <a:sym typeface="+mn-ea"/>
              </a:rPr>
              <a:t>text_output_folder = os.path.join(os.path.expanduser("~"), "Data",</a:t>
            </a:r>
            <a:endParaRPr lang="zh-CN" altLang="en-US" i="1"/>
          </a:p>
          <a:p>
            <a:pPr marL="1200150" lvl="2" indent="-285750">
              <a:buFont typeface="Arial" panose="020B0604020202020204" pitchFamily="34" charset="0"/>
              <a:buChar char="•"/>
            </a:pPr>
            <a:r>
              <a:rPr lang="zh-CN" altLang="en-US" i="1">
                <a:sym typeface="+mn-ea"/>
              </a:rPr>
              <a:t>"websites", "textonly")</a:t>
            </a:r>
            <a:endParaRPr lang="zh-CN" altLang="en-US" i="1"/>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81050" y="1823085"/>
            <a:ext cx="758126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from lxml import etree</a:t>
            </a:r>
            <a:endParaRPr lang="zh-CN" altLang="en-US" i="1"/>
          </a:p>
        </p:txBody>
      </p:sp>
      <p:sp>
        <p:nvSpPr>
          <p:cNvPr id="4" name="文本框 3"/>
          <p:cNvSpPr txBox="1"/>
          <p:nvPr/>
        </p:nvSpPr>
        <p:spPr>
          <a:xfrm>
            <a:off x="781050" y="690880"/>
            <a:ext cx="7858125" cy="922020"/>
          </a:xfrm>
          <a:prstGeom prst="rect">
            <a:avLst/>
          </a:prstGeom>
          <a:noFill/>
        </p:spPr>
        <p:txBody>
          <a:bodyPr wrap="square" rtlCol="0" anchor="t">
            <a:spAutoFit/>
          </a:bodyPr>
          <a:p>
            <a:r>
              <a:rPr lang="zh-CN" altLang="en-US"/>
              <a:t>Next, we develop the code that will extract the text from the files. We will use the lxml library to parse the HTML files, as it has a good HTML parser that deals with some badly formed expressions. The code is as follows:</a:t>
            </a:r>
            <a:endParaRPr lang="zh-CN" altLang="en-US"/>
          </a:p>
        </p:txBody>
      </p:sp>
      <p:sp>
        <p:nvSpPr>
          <p:cNvPr id="5" name="文本框 4"/>
          <p:cNvSpPr txBox="1"/>
          <p:nvPr/>
        </p:nvSpPr>
        <p:spPr>
          <a:xfrm>
            <a:off x="781050" y="2360295"/>
            <a:ext cx="7858125" cy="1198880"/>
          </a:xfrm>
          <a:prstGeom prst="rect">
            <a:avLst/>
          </a:prstGeom>
          <a:noFill/>
        </p:spPr>
        <p:txBody>
          <a:bodyPr wrap="square" rtlCol="0" anchor="t">
            <a:spAutoFit/>
          </a:bodyPr>
          <a:p>
            <a:r>
              <a:rPr lang="zh-CN" altLang="en-US"/>
              <a:t>Any node that has a type in this list will not be considered as containing the story. The code is as follows:</a:t>
            </a:r>
            <a:endParaRPr lang="zh-CN" altLang="en-US"/>
          </a:p>
          <a:p>
            <a:endParaRPr lang="zh-CN" altLang="en-US"/>
          </a:p>
          <a:p>
            <a:pPr marL="742950" lvl="1" indent="-285750">
              <a:buFont typeface="Arial" panose="020B0604020202020204" pitchFamily="34" charset="0"/>
              <a:buChar char="•"/>
            </a:pPr>
            <a:r>
              <a:rPr lang="zh-CN" altLang="en-US" i="1"/>
              <a:t>skip_node_types = ["script", "head", "style", etree.Comment]</a:t>
            </a:r>
            <a:endParaRPr lang="zh-CN" altLang="en-US" i="1"/>
          </a:p>
        </p:txBody>
      </p:sp>
      <p:sp>
        <p:nvSpPr>
          <p:cNvPr id="6" name="文本框 5"/>
          <p:cNvSpPr txBox="1"/>
          <p:nvPr/>
        </p:nvSpPr>
        <p:spPr>
          <a:xfrm>
            <a:off x="781050" y="3655695"/>
            <a:ext cx="7858125" cy="1476375"/>
          </a:xfrm>
          <a:prstGeom prst="rect">
            <a:avLst/>
          </a:prstGeom>
          <a:noFill/>
        </p:spPr>
        <p:txBody>
          <a:bodyPr wrap="square" rtlCol="0" anchor="t">
            <a:spAutoFit/>
          </a:bodyPr>
          <a:p>
            <a:pPr marL="742950" lvl="1" indent="-285750">
              <a:lnSpc>
                <a:spcPct val="125000"/>
              </a:lnSpc>
              <a:spcBef>
                <a:spcPts val="0"/>
              </a:spcBef>
              <a:spcAft>
                <a:spcPts val="0"/>
              </a:spcAft>
              <a:buFont typeface="Arial" panose="020B0604020202020204" pitchFamily="34" charset="0"/>
              <a:buChar char="•"/>
            </a:pPr>
            <a:r>
              <a:rPr lang="zh-CN" altLang="en-US" i="1"/>
              <a:t>def get_text_from_file(filename):</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    with open(filename,encoding='utf-8') as inf:</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        html_tree = LH.parse(inf)</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    return get_text_from_node(html_tree.getroot())</a:t>
            </a:r>
            <a:endParaRPr lang="zh-CN" altLang="en-US" i="1"/>
          </a:p>
        </p:txBody>
      </p:sp>
      <p:sp>
        <p:nvSpPr>
          <p:cNvPr id="7" name="文本框 6"/>
          <p:cNvSpPr txBox="1"/>
          <p:nvPr/>
        </p:nvSpPr>
        <p:spPr>
          <a:xfrm>
            <a:off x="704850" y="5284470"/>
            <a:ext cx="7858760" cy="1198880"/>
          </a:xfrm>
          <a:prstGeom prst="rect">
            <a:avLst/>
          </a:prstGeom>
          <a:noFill/>
        </p:spPr>
        <p:txBody>
          <a:bodyPr wrap="square" rtlCol="0" anchor="t">
            <a:spAutoFit/>
          </a:bodyPr>
          <a:p>
            <a:r>
              <a:rPr lang="zh-CN" altLang="en-US"/>
              <a:t>In the last line of that function, we call the getroot() function to get the root node of the tree, rather than the full etree. This allows us to write our text extraction function to accept any node, and therefore write a recursive function.</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61365" y="901065"/>
            <a:ext cx="7239000" cy="922020"/>
          </a:xfrm>
          <a:prstGeom prst="rect">
            <a:avLst/>
          </a:prstGeom>
          <a:noFill/>
        </p:spPr>
        <p:txBody>
          <a:bodyPr wrap="square" rtlCol="0" anchor="t">
            <a:spAutoFit/>
          </a:bodyPr>
          <a:p>
            <a:r>
              <a:rPr lang="en-US" altLang="zh-CN"/>
              <a:t>To check </a:t>
            </a:r>
            <a:r>
              <a:rPr lang="zh-CN" altLang="en-US"/>
              <a:t>the text is at least 100 characters long.</a:t>
            </a:r>
            <a:endParaRPr lang="zh-CN" altLang="en-US"/>
          </a:p>
          <a:p>
            <a:endParaRPr lang="zh-CN" altLang="en-US"/>
          </a:p>
          <a:p>
            <a:r>
              <a:rPr lang="zh-CN" altLang="en-US"/>
              <a:t>The code is as follows:</a:t>
            </a:r>
            <a:endParaRPr lang="zh-CN" altLang="en-US"/>
          </a:p>
        </p:txBody>
      </p:sp>
      <p:sp>
        <p:nvSpPr>
          <p:cNvPr id="4" name="文本框 3"/>
          <p:cNvSpPr txBox="1"/>
          <p:nvPr/>
        </p:nvSpPr>
        <p:spPr>
          <a:xfrm>
            <a:off x="761365" y="1902460"/>
            <a:ext cx="7435850" cy="341503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def get_text_from_node(node):</a:t>
            </a:r>
            <a:endParaRPr lang="zh-CN" altLang="en-US" i="1"/>
          </a:p>
          <a:p>
            <a:pPr marL="742950" lvl="1" indent="-285750">
              <a:buFont typeface="Arial" panose="020B0604020202020204" pitchFamily="34" charset="0"/>
              <a:buChar char="•"/>
            </a:pPr>
            <a:r>
              <a:rPr lang="zh-CN" altLang="en-US" i="1"/>
              <a:t>    if node == None:</a:t>
            </a:r>
            <a:endParaRPr lang="zh-CN" altLang="en-US" i="1"/>
          </a:p>
          <a:p>
            <a:pPr marL="742950" lvl="1" indent="-285750">
              <a:buFont typeface="Arial" panose="020B0604020202020204" pitchFamily="34" charset="0"/>
              <a:buChar char="•"/>
            </a:pPr>
            <a:r>
              <a:rPr lang="zh-CN" altLang="en-US" i="1"/>
              <a:t>        return ""</a:t>
            </a:r>
            <a:endParaRPr lang="zh-CN" altLang="en-US" i="1"/>
          </a:p>
          <a:p>
            <a:pPr marL="742950" lvl="1" indent="-285750">
              <a:buFont typeface="Arial" panose="020B0604020202020204" pitchFamily="34" charset="0"/>
              <a:buChar char="•"/>
            </a:pPr>
            <a:r>
              <a:rPr lang="zh-CN" altLang="en-US" i="1"/>
              <a:t>    if len(node) == 0:</a:t>
            </a:r>
            <a:endParaRPr lang="zh-CN" altLang="en-US" i="1"/>
          </a:p>
          <a:p>
            <a:pPr marL="742950" lvl="1" indent="-285750">
              <a:buFont typeface="Arial" panose="020B0604020202020204" pitchFamily="34" charset="0"/>
              <a:buChar char="•"/>
            </a:pPr>
            <a:r>
              <a:rPr lang="zh-CN" altLang="en-US" i="1"/>
              <a:t>    # No children, just return text from this item</a:t>
            </a:r>
            <a:endParaRPr lang="zh-CN" altLang="en-US" i="1"/>
          </a:p>
          <a:p>
            <a:pPr marL="742950" lvl="1" indent="-285750">
              <a:buFont typeface="Arial" panose="020B0604020202020204" pitchFamily="34" charset="0"/>
              <a:buChar char="•"/>
            </a:pPr>
            <a:r>
              <a:rPr lang="zh-CN" altLang="en-US" i="1"/>
              <a:t>        if node.text and len(node.text) &gt; 100:</a:t>
            </a:r>
            <a:endParaRPr lang="zh-CN" altLang="en-US" i="1"/>
          </a:p>
          <a:p>
            <a:pPr marL="742950" lvl="1" indent="-285750">
              <a:buFont typeface="Arial" panose="020B0604020202020204" pitchFamily="34" charset="0"/>
              <a:buChar char="•"/>
            </a:pPr>
            <a:r>
              <a:rPr lang="zh-CN" altLang="en-US" i="1"/>
              <a:t>            return node.text</a:t>
            </a:r>
            <a:endParaRPr lang="zh-CN" altLang="en-US" i="1"/>
          </a:p>
          <a:p>
            <a:pPr marL="742950" lvl="1" indent="-285750">
              <a:buFont typeface="Arial" panose="020B0604020202020204" pitchFamily="34" charset="0"/>
              <a:buChar char="•"/>
            </a:pPr>
            <a:r>
              <a:rPr lang="zh-CN" altLang="en-US" i="1"/>
              <a:t>        else:</a:t>
            </a:r>
            <a:endParaRPr lang="zh-CN" altLang="en-US" i="1"/>
          </a:p>
          <a:p>
            <a:pPr marL="742950" lvl="1" indent="-285750">
              <a:buFont typeface="Arial" panose="020B0604020202020204" pitchFamily="34" charset="0"/>
              <a:buChar char="•"/>
            </a:pPr>
            <a:r>
              <a:rPr lang="zh-CN" altLang="en-US" i="1"/>
              <a:t>            return ""</a:t>
            </a:r>
            <a:endParaRPr lang="zh-CN" altLang="en-US" i="1"/>
          </a:p>
          <a:p>
            <a:pPr marL="742950" lvl="1" indent="-285750">
              <a:buFont typeface="Arial" panose="020B0604020202020204" pitchFamily="34" charset="0"/>
              <a:buChar char="•"/>
            </a:pPr>
            <a:r>
              <a:rPr lang="zh-CN" altLang="en-US" i="1"/>
              <a:t>    results = (get_text_from_node(child) for child in node if child.tag not in skip_node_types)</a:t>
            </a:r>
            <a:endParaRPr lang="zh-CN" altLang="en-US" i="1"/>
          </a:p>
          <a:p>
            <a:pPr marL="742950" lvl="1" indent="-285750">
              <a:buFont typeface="Arial" panose="020B0604020202020204" pitchFamily="34" charset="0"/>
              <a:buChar char="•"/>
            </a:pPr>
            <a:r>
              <a:rPr lang="zh-CN" altLang="en-US" i="1"/>
              <a:t>    return "\n".join(r for r in results if len(r) &gt; 1)</a:t>
            </a:r>
            <a:endParaRPr lang="zh-CN" altLang="en-US" i="1"/>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88035" y="741045"/>
            <a:ext cx="7226300" cy="922020"/>
          </a:xfrm>
          <a:prstGeom prst="rect">
            <a:avLst/>
          </a:prstGeom>
          <a:noFill/>
        </p:spPr>
        <p:txBody>
          <a:bodyPr wrap="square" rtlCol="0" anchor="t">
            <a:spAutoFit/>
          </a:bodyPr>
          <a:p>
            <a:r>
              <a:rPr lang="zh-CN" altLang="en-US"/>
              <a:t>We can now run this code on all of the raw HTML pages by iterating through them, calling the text extraction function on each, and saving the results to the text-only subfolder:</a:t>
            </a:r>
            <a:endParaRPr lang="zh-CN" altLang="en-US"/>
          </a:p>
        </p:txBody>
      </p:sp>
      <p:sp>
        <p:nvSpPr>
          <p:cNvPr id="4" name="文本框 3"/>
          <p:cNvSpPr txBox="1"/>
          <p:nvPr/>
        </p:nvSpPr>
        <p:spPr>
          <a:xfrm>
            <a:off x="788035" y="2024380"/>
            <a:ext cx="7607300" cy="1476375"/>
          </a:xfrm>
          <a:prstGeom prst="rect">
            <a:avLst/>
          </a:prstGeom>
          <a:noFill/>
        </p:spPr>
        <p:txBody>
          <a:bodyPr wrap="square" rtlCol="0" anchor="t">
            <a:spAutoFit/>
          </a:bodyPr>
          <a:p>
            <a:pPr marL="742950" lvl="1" indent="-285750">
              <a:lnSpc>
                <a:spcPct val="125000"/>
              </a:lnSpc>
              <a:spcBef>
                <a:spcPts val="0"/>
              </a:spcBef>
              <a:spcAft>
                <a:spcPts val="0"/>
              </a:spcAft>
              <a:buFont typeface="Arial" panose="020B0604020202020204" pitchFamily="34" charset="0"/>
              <a:buChar char="•"/>
            </a:pPr>
            <a:r>
              <a:rPr lang="zh-CN" altLang="en-US" i="1"/>
              <a:t>for filename in os.listdir(data_folder):</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text = get_text_from_file(os.path.join(data_folder, filename))</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with open(os.path.join(text_output_folder, filename), 'w') as outf:</a:t>
            </a:r>
            <a:endParaRPr lang="zh-CN" altLang="en-US" i="1"/>
          </a:p>
          <a:p>
            <a:pPr lvl="1" indent="0">
              <a:lnSpc>
                <a:spcPct val="125000"/>
              </a:lnSpc>
              <a:spcBef>
                <a:spcPts val="0"/>
              </a:spcBef>
              <a:spcAft>
                <a:spcPts val="0"/>
              </a:spcAft>
              <a:buFont typeface="Arial" panose="020B0604020202020204" pitchFamily="34" charset="0"/>
              <a:buNone/>
            </a:pPr>
            <a:r>
              <a:rPr lang="en-US" altLang="zh-CN" i="1"/>
              <a:t>		</a:t>
            </a:r>
            <a:r>
              <a:rPr lang="zh-CN" altLang="en-US" i="1"/>
              <a:t>outf.write(text)</a:t>
            </a:r>
            <a:endParaRPr lang="zh-CN" altLang="en-US" i="1"/>
          </a:p>
        </p:txBody>
      </p:sp>
      <p:sp>
        <p:nvSpPr>
          <p:cNvPr id="5" name="文本框 4"/>
          <p:cNvSpPr txBox="1"/>
          <p:nvPr/>
        </p:nvSpPr>
        <p:spPr>
          <a:xfrm>
            <a:off x="788035" y="3816350"/>
            <a:ext cx="7607300" cy="2030095"/>
          </a:xfrm>
          <a:prstGeom prst="rect">
            <a:avLst/>
          </a:prstGeom>
          <a:noFill/>
        </p:spPr>
        <p:txBody>
          <a:bodyPr wrap="square" rtlCol="0" anchor="t">
            <a:spAutoFit/>
          </a:bodyPr>
          <a:p>
            <a:r>
              <a:rPr lang="zh-CN" altLang="en-US"/>
              <a:t>You can evaluate the results manually by opening each of the files in the text only subfolder and checking their content. If you find too many of the results have nonstory content, try increasing the minimum 100 character limit. </a:t>
            </a:r>
            <a:endParaRPr lang="zh-CN" altLang="en-US"/>
          </a:p>
          <a:p>
            <a:endParaRPr lang="zh-CN" altLang="en-US"/>
          </a:p>
          <a:p>
            <a:r>
              <a:rPr lang="zh-CN" altLang="en-US"/>
              <a:t>If you still can't get good results, or need better results for your application, try the more complex methods</a:t>
            </a:r>
            <a:r>
              <a:rPr lang="en-US" altLang="zh-CN"/>
              <a:t>.</a:t>
            </a:r>
            <a:endParaRPr lang="en-US" altLang="zh-CN"/>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90550" y="678180"/>
            <a:ext cx="5751830" cy="521970"/>
          </a:xfrm>
          <a:prstGeom prst="rect">
            <a:avLst/>
          </a:prstGeom>
          <a:noFill/>
        </p:spPr>
        <p:txBody>
          <a:bodyPr wrap="square" rtlCol="0" anchor="t">
            <a:spAutoFit/>
          </a:bodyPr>
          <a:p>
            <a:r>
              <a:rPr lang="zh-CN" altLang="en-US" sz="2800" b="1"/>
              <a:t>Grouping news articles</a:t>
            </a:r>
            <a:endParaRPr lang="zh-CN" altLang="en-US" sz="2800" b="1"/>
          </a:p>
        </p:txBody>
      </p:sp>
      <p:sp>
        <p:nvSpPr>
          <p:cNvPr id="4" name="文本框 3"/>
          <p:cNvSpPr txBox="1"/>
          <p:nvPr/>
        </p:nvSpPr>
        <p:spPr>
          <a:xfrm>
            <a:off x="590550" y="1670050"/>
            <a:ext cx="7962900" cy="3969385"/>
          </a:xfrm>
          <a:prstGeom prst="rect">
            <a:avLst/>
          </a:prstGeom>
          <a:noFill/>
        </p:spPr>
        <p:txBody>
          <a:bodyPr wrap="square" rtlCol="0" anchor="t">
            <a:spAutoFit/>
          </a:bodyPr>
          <a:p>
            <a:r>
              <a:rPr lang="zh-CN" altLang="en-US"/>
              <a:t>The aim of this chapter is to discover trends in news articles by clustering, or</a:t>
            </a:r>
            <a:endParaRPr lang="zh-CN" altLang="en-US"/>
          </a:p>
          <a:p>
            <a:r>
              <a:rPr lang="zh-CN" altLang="en-US"/>
              <a:t>grouping, them together. </a:t>
            </a:r>
            <a:endParaRPr lang="zh-CN" altLang="en-US"/>
          </a:p>
          <a:p>
            <a:endParaRPr lang="zh-CN" altLang="en-US"/>
          </a:p>
          <a:p>
            <a:r>
              <a:rPr lang="zh-CN" altLang="en-US"/>
              <a:t>To do that, we will use the k-means algorithm, a classic machine-learning algorithm originally developed in 1957.</a:t>
            </a:r>
            <a:endParaRPr lang="zh-CN" altLang="en-US"/>
          </a:p>
          <a:p>
            <a:r>
              <a:rPr lang="zh-CN" altLang="en-US"/>
              <a:t>Clustering is an unsupervised learning technique and we use clustering algorithms for exploring data. </a:t>
            </a:r>
            <a:endParaRPr lang="zh-CN" altLang="en-US"/>
          </a:p>
          <a:p>
            <a:endParaRPr lang="zh-CN" altLang="en-US"/>
          </a:p>
          <a:p>
            <a:r>
              <a:rPr lang="zh-CN" altLang="en-US"/>
              <a:t>Our dataset contains approximately 500 stories, and it would be quite arduous to examine each of those stories individually. Even if we</a:t>
            </a:r>
            <a:endParaRPr lang="zh-CN" altLang="en-US"/>
          </a:p>
          <a:p>
            <a:r>
              <a:rPr lang="zh-CN" altLang="en-US"/>
              <a:t>used summary statistics, that is still a lot of data. </a:t>
            </a:r>
            <a:endParaRPr lang="zh-CN" altLang="en-US"/>
          </a:p>
          <a:p>
            <a:endParaRPr lang="zh-CN" altLang="en-US"/>
          </a:p>
          <a:p>
            <a:r>
              <a:rPr lang="zh-CN" altLang="en-US"/>
              <a:t>Using clustering allows us to group similar stories together, and we can explore the themes in each cluster independently.</a:t>
            </a:r>
            <a:endParaRPr lang="zh-CN" alt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8975" y="738505"/>
            <a:ext cx="7765415" cy="5631180"/>
          </a:xfrm>
          <a:prstGeom prst="rect">
            <a:avLst/>
          </a:prstGeom>
          <a:noFill/>
        </p:spPr>
        <p:txBody>
          <a:bodyPr wrap="square" rtlCol="0" anchor="t">
            <a:spAutoFit/>
          </a:bodyPr>
          <a:p>
            <a:r>
              <a:rPr lang="zh-CN" altLang="en-US"/>
              <a:t>We use clustering techniques when we don't have a clear set of target classes for our data. In that sense, clustering algorithms have little direction in their learning.</a:t>
            </a:r>
            <a:endParaRPr lang="zh-CN" altLang="en-US"/>
          </a:p>
          <a:p>
            <a:endParaRPr lang="zh-CN" altLang="en-US"/>
          </a:p>
          <a:p>
            <a:r>
              <a:rPr lang="zh-CN" altLang="en-US"/>
              <a:t>They learn according to some function, regardless of the underlying meaning of the data. For this reason, it is critical to choose good features. In supervised learning, if you choose poor features, the learning algorithm can choose to not use those features. </a:t>
            </a:r>
            <a:endParaRPr lang="zh-CN" altLang="en-US"/>
          </a:p>
          <a:p>
            <a:endParaRPr lang="zh-CN" altLang="en-US"/>
          </a:p>
          <a:p>
            <a:r>
              <a:rPr lang="zh-CN" altLang="en-US"/>
              <a:t>For instance, support vector machines will give little weight to features that aren't useful in classification. However, with clustering, all features are used in the final result—even if those features don't provide us with the answer we were looking for.</a:t>
            </a:r>
            <a:endParaRPr lang="zh-CN" altLang="en-US"/>
          </a:p>
          <a:p>
            <a:endParaRPr lang="zh-CN" altLang="en-US"/>
          </a:p>
          <a:p>
            <a:r>
              <a:rPr lang="zh-CN" altLang="en-US"/>
              <a:t>When performing cluster analysis on real-world data, it is always a good idea to have a sense of what sorts of features will work for your scenario. In this </a:t>
            </a:r>
            <a:r>
              <a:rPr lang="en-US" altLang="zh-CN"/>
              <a:t>experiment</a:t>
            </a:r>
            <a:r>
              <a:rPr lang="zh-CN" altLang="en-US"/>
              <a:t>, we will use the bag-of-words model. We are looking for topic-based groups, so we will use topic-based features to model the documents. We know those features work because of the work others have done in supervised versions of our problem.</a:t>
            </a:r>
            <a:endParaRPr lang="zh-CN"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2435" y="405130"/>
            <a:ext cx="6686550" cy="521970"/>
          </a:xfrm>
          <a:prstGeom prst="rect">
            <a:avLst/>
          </a:prstGeom>
          <a:noFill/>
        </p:spPr>
        <p:txBody>
          <a:bodyPr wrap="square" rtlCol="0" anchor="t">
            <a:spAutoFit/>
          </a:bodyPr>
          <a:p>
            <a:r>
              <a:rPr lang="zh-CN" altLang="en-US" sz="2800" b="1"/>
              <a:t>The k-means algorithm</a:t>
            </a:r>
            <a:endParaRPr lang="zh-CN" altLang="en-US" sz="2800" b="1"/>
          </a:p>
        </p:txBody>
      </p:sp>
      <p:sp>
        <p:nvSpPr>
          <p:cNvPr id="4" name="文本框 3"/>
          <p:cNvSpPr txBox="1"/>
          <p:nvPr/>
        </p:nvSpPr>
        <p:spPr>
          <a:xfrm>
            <a:off x="432435" y="944880"/>
            <a:ext cx="8660130" cy="5354320"/>
          </a:xfrm>
          <a:prstGeom prst="rect">
            <a:avLst/>
          </a:prstGeom>
          <a:noFill/>
        </p:spPr>
        <p:txBody>
          <a:bodyPr wrap="square" rtlCol="0" anchor="t">
            <a:spAutoFit/>
          </a:bodyPr>
          <a:p>
            <a:r>
              <a:rPr lang="zh-CN" altLang="en-US"/>
              <a:t>The k-means clustering algorithm finds centroids that best represent the data using</a:t>
            </a:r>
            <a:endParaRPr lang="zh-CN" altLang="en-US"/>
          </a:p>
          <a:p>
            <a:r>
              <a:rPr lang="zh-CN" altLang="en-US"/>
              <a:t>an iterative process. The algorithm starts with a predefined set of centroids, which</a:t>
            </a:r>
            <a:endParaRPr lang="zh-CN" altLang="en-US"/>
          </a:p>
          <a:p>
            <a:r>
              <a:rPr lang="zh-CN" altLang="en-US"/>
              <a:t>are normally data points taken from the training data. </a:t>
            </a:r>
            <a:endParaRPr lang="zh-CN" altLang="en-US"/>
          </a:p>
          <a:p>
            <a:endParaRPr lang="zh-CN" altLang="en-US"/>
          </a:p>
          <a:p>
            <a:r>
              <a:rPr lang="zh-CN" altLang="en-US"/>
              <a:t>The k in k-means is the number of centroids to look for and how many clusters the algorithm will find.</a:t>
            </a:r>
            <a:endParaRPr lang="zh-CN" altLang="en-US"/>
          </a:p>
          <a:p>
            <a:endParaRPr lang="zh-CN" altLang="en-US"/>
          </a:p>
          <a:p>
            <a:r>
              <a:rPr lang="zh-CN" altLang="en-US"/>
              <a:t>For instance, setting k to 3 will find three clusters in the dataset. There are two phases to the k-means: assignment and updating. In the assignment step, we set a label to every sample in the dataset linking it to the</a:t>
            </a:r>
            <a:endParaRPr lang="zh-CN" altLang="en-US"/>
          </a:p>
          <a:p>
            <a:r>
              <a:rPr lang="zh-CN" altLang="en-US"/>
              <a:t>nearest centroid. </a:t>
            </a:r>
            <a:endParaRPr lang="zh-CN" altLang="en-US"/>
          </a:p>
          <a:p>
            <a:endParaRPr lang="zh-CN" altLang="en-US"/>
          </a:p>
          <a:p>
            <a:r>
              <a:rPr lang="zh-CN" altLang="en-US"/>
              <a:t>For each sample nearest to centroid 1, we assign the label 1. For each sample nearest to centroid 2, we assign a label 2 and so on for each of the k centroids.</a:t>
            </a:r>
            <a:endParaRPr lang="zh-CN" altLang="en-US"/>
          </a:p>
          <a:p>
            <a:r>
              <a:rPr lang="zh-CN" altLang="en-US"/>
              <a:t>These labels form the clusters, so we say that each data point with the label 1 is in</a:t>
            </a:r>
            <a:endParaRPr lang="zh-CN" altLang="en-US"/>
          </a:p>
          <a:p>
            <a:r>
              <a:rPr lang="zh-CN" altLang="en-US"/>
              <a:t>cluster 1 (at this time only, as assignments can change as the algorithm runs).</a:t>
            </a:r>
            <a:endParaRPr lang="zh-CN" altLang="en-US"/>
          </a:p>
          <a:p>
            <a:endParaRPr lang="zh-CN" altLang="en-US"/>
          </a:p>
          <a:p>
            <a:r>
              <a:rPr lang="zh-CN" altLang="en-US"/>
              <a:t>In the updating step, we take each of the clusters and compute the centroid, which</a:t>
            </a:r>
            <a:endParaRPr lang="zh-CN" altLang="en-US"/>
          </a:p>
          <a:p>
            <a:r>
              <a:rPr lang="zh-CN" altLang="en-US"/>
              <a:t>is the mean of all of the samples in that cluster.</a:t>
            </a:r>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8655" y="1070610"/>
            <a:ext cx="7555230" cy="3692525"/>
          </a:xfrm>
          <a:prstGeom prst="rect">
            <a:avLst/>
          </a:prstGeom>
          <a:noFill/>
        </p:spPr>
        <p:txBody>
          <a:bodyPr wrap="square" rtlCol="0" anchor="t">
            <a:spAutoFit/>
          </a:bodyPr>
          <a:p>
            <a:r>
              <a:rPr lang="zh-CN" altLang="en-US"/>
              <a:t>The algorithm then iterates between the assignment step and the updating step; each time the updating step occurs, each of the centroids moves a small amount. </a:t>
            </a:r>
            <a:endParaRPr lang="zh-CN" altLang="en-US"/>
          </a:p>
          <a:p>
            <a:endParaRPr lang="zh-CN" altLang="en-US"/>
          </a:p>
          <a:p>
            <a:r>
              <a:rPr lang="zh-CN" altLang="en-US"/>
              <a:t>This causes the assignments to change slightly, causing the centroids to move a small amount in the next iteration. This repeats until some stopping criterion is reached.  It is common to stop after a certain number of iterations, or when the total movement of the centroids is very low. </a:t>
            </a:r>
            <a:endParaRPr lang="zh-CN" altLang="en-US"/>
          </a:p>
          <a:p>
            <a:endParaRPr lang="zh-CN" altLang="en-US"/>
          </a:p>
          <a:p>
            <a:r>
              <a:rPr lang="zh-CN" altLang="en-US"/>
              <a:t>The algorithm can also complete in some scenarios, which means that the clusters are stable—the assignments do not change and neither do the centroids.</a:t>
            </a:r>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51180" y="939165"/>
            <a:ext cx="7686675" cy="1198880"/>
          </a:xfrm>
          <a:prstGeom prst="rect">
            <a:avLst/>
          </a:prstGeom>
          <a:noFill/>
        </p:spPr>
        <p:txBody>
          <a:bodyPr wrap="square" rtlCol="0" anchor="t">
            <a:spAutoFit/>
          </a:bodyPr>
          <a:p>
            <a:r>
              <a:rPr lang="zh-CN" altLang="en-US"/>
              <a:t>There is a k-means algorithm in scikit-learn, which we import from the cluster subpackage:</a:t>
            </a:r>
            <a:endParaRPr lang="zh-CN" altLang="en-US"/>
          </a:p>
          <a:p>
            <a:endParaRPr lang="zh-CN" altLang="en-US" i="1"/>
          </a:p>
          <a:p>
            <a:pPr marL="742950" lvl="1" indent="-285750">
              <a:buFont typeface="Arial" panose="020B0604020202020204" pitchFamily="34" charset="0"/>
              <a:buChar char="•"/>
            </a:pPr>
            <a:r>
              <a:rPr lang="zh-CN" altLang="en-US" i="1"/>
              <a:t>from sklearn.cluster import KMeans</a:t>
            </a:r>
            <a:endParaRPr lang="zh-CN" altLang="en-US" i="1"/>
          </a:p>
        </p:txBody>
      </p:sp>
      <p:sp>
        <p:nvSpPr>
          <p:cNvPr id="5" name="文本框 4"/>
          <p:cNvSpPr txBox="1"/>
          <p:nvPr/>
        </p:nvSpPr>
        <p:spPr>
          <a:xfrm>
            <a:off x="445770" y="2397125"/>
            <a:ext cx="7898130" cy="3415030"/>
          </a:xfrm>
          <a:prstGeom prst="rect">
            <a:avLst/>
          </a:prstGeom>
          <a:noFill/>
        </p:spPr>
        <p:txBody>
          <a:bodyPr wrap="square" rtlCol="0" anchor="t">
            <a:spAutoFit/>
          </a:bodyPr>
          <a:p>
            <a:r>
              <a:rPr lang="zh-CN" altLang="en-US"/>
              <a:t>We also import the CountVectorizer class's close cousin, </a:t>
            </a:r>
            <a:r>
              <a:rPr lang="zh-CN" altLang="en-US" b="1" i="1"/>
              <a:t>TfidfVectorizer</a:t>
            </a:r>
            <a:r>
              <a:rPr lang="zh-CN" altLang="en-US"/>
              <a:t>.</a:t>
            </a:r>
            <a:endParaRPr lang="zh-CN" altLang="en-US"/>
          </a:p>
          <a:p>
            <a:r>
              <a:rPr lang="zh-CN" altLang="en-US"/>
              <a:t>This vectorizer applies a weighting to each term's counts, depending on how many documents it appears in. Terms that appear in many documents are weighted lower (by dividing the value by the log of the number of documents it appears in). </a:t>
            </a:r>
            <a:endParaRPr lang="zh-CN" altLang="en-US"/>
          </a:p>
          <a:p>
            <a:endParaRPr lang="zh-CN" altLang="en-US"/>
          </a:p>
          <a:p>
            <a:r>
              <a:rPr lang="zh-CN" altLang="en-US"/>
              <a:t>For many text mining applications, using this type of weighting scheme can improve performance quite reliably. </a:t>
            </a:r>
            <a:endParaRPr lang="zh-CN" altLang="en-US"/>
          </a:p>
          <a:p>
            <a:endParaRPr lang="zh-CN" altLang="en-US"/>
          </a:p>
          <a:p>
            <a:r>
              <a:rPr lang="zh-CN" altLang="en-US"/>
              <a:t>The code is as follows:</a:t>
            </a:r>
            <a:endParaRPr lang="zh-CN" altLang="en-US"/>
          </a:p>
          <a:p>
            <a:pPr marL="742950" lvl="1" indent="-285750">
              <a:buFont typeface="Arial" panose="020B0604020202020204" pitchFamily="34" charset="0"/>
              <a:buChar char="•"/>
            </a:pPr>
            <a:r>
              <a:rPr lang="zh-CN" altLang="en-US" i="1"/>
              <a:t>from sklearn.feature_extraction.text import TfidfVectorizer</a:t>
            </a:r>
            <a:endParaRPr lang="zh-CN" altLang="en-US" i="1"/>
          </a:p>
          <a:p>
            <a:pPr marL="285750" indent="-285750"/>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lstStyle/>
          <a:p>
            <a:r>
              <a:rPr lang="en-US" dirty="0" smtClean="0"/>
              <a:t>What is data mining?</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After years of data mining there is still no unique answer to this question.</a:t>
            </a:r>
            <a:endParaRPr lang="en-US" dirty="0" smtClean="0"/>
          </a:p>
          <a:p>
            <a:endParaRPr lang="en-US" dirty="0"/>
          </a:p>
          <a:p>
            <a:r>
              <a:rPr lang="en-US" dirty="0" smtClean="0"/>
              <a:t>A tentative definition:</a:t>
            </a:r>
            <a:endParaRPr lang="en-US" dirty="0"/>
          </a:p>
        </p:txBody>
      </p:sp>
      <p:sp>
        <p:nvSpPr>
          <p:cNvPr id="4" name="TextBox 3"/>
          <p:cNvSpPr txBox="1"/>
          <p:nvPr/>
        </p:nvSpPr>
        <p:spPr>
          <a:xfrm>
            <a:off x="533400" y="3810000"/>
            <a:ext cx="8382000" cy="1815882"/>
          </a:xfrm>
          <a:prstGeom prst="rect">
            <a:avLst/>
          </a:prstGeom>
          <a:noFill/>
        </p:spPr>
        <p:txBody>
          <a:bodyPr wrap="square" rtlCol="0">
            <a:spAutoFit/>
          </a:bodyPr>
          <a:lstStyle/>
          <a:p>
            <a:r>
              <a:rPr lang="en-US" sz="2800" dirty="0" smtClean="0">
                <a:solidFill>
                  <a:schemeClr val="accent4">
                    <a:lumMod val="75000"/>
                  </a:schemeClr>
                </a:solidFill>
              </a:rPr>
              <a:t>Data mining is the use of </a:t>
            </a:r>
            <a:r>
              <a:rPr lang="en-US" sz="2800" dirty="0" smtClean="0">
                <a:solidFill>
                  <a:schemeClr val="accent6">
                    <a:lumMod val="75000"/>
                  </a:schemeClr>
                </a:solidFill>
              </a:rPr>
              <a:t>efficient </a:t>
            </a:r>
            <a:r>
              <a:rPr lang="en-US" sz="2800" dirty="0" smtClean="0">
                <a:solidFill>
                  <a:schemeClr val="accent4">
                    <a:lumMod val="75000"/>
                  </a:schemeClr>
                </a:solidFill>
              </a:rPr>
              <a:t> techniques for the analysis of </a:t>
            </a:r>
            <a:r>
              <a:rPr lang="en-US" sz="2800" dirty="0" smtClean="0">
                <a:solidFill>
                  <a:schemeClr val="accent6">
                    <a:lumMod val="75000"/>
                  </a:schemeClr>
                </a:solidFill>
              </a:rPr>
              <a:t>very large </a:t>
            </a:r>
            <a:r>
              <a:rPr lang="en-US" sz="2800" dirty="0" smtClean="0">
                <a:solidFill>
                  <a:schemeClr val="accent4">
                    <a:lumMod val="75000"/>
                  </a:schemeClr>
                </a:solidFill>
              </a:rPr>
              <a:t>collections of data and the extraction of </a:t>
            </a:r>
            <a:r>
              <a:rPr lang="en-US" sz="2800" dirty="0" smtClean="0">
                <a:solidFill>
                  <a:schemeClr val="accent6">
                    <a:lumMod val="75000"/>
                  </a:schemeClr>
                </a:solidFill>
              </a:rPr>
              <a:t>useful</a:t>
            </a:r>
            <a:r>
              <a:rPr lang="en-US" sz="2800" dirty="0" smtClean="0">
                <a:solidFill>
                  <a:schemeClr val="accent4">
                    <a:lumMod val="75000"/>
                  </a:schemeClr>
                </a:solidFill>
              </a:rPr>
              <a:t> and possibly </a:t>
            </a:r>
            <a:r>
              <a:rPr lang="en-US" sz="2800" dirty="0" smtClean="0">
                <a:solidFill>
                  <a:schemeClr val="accent6">
                    <a:lumMod val="75000"/>
                  </a:schemeClr>
                </a:solidFill>
              </a:rPr>
              <a:t>unexpected</a:t>
            </a:r>
            <a:r>
              <a:rPr lang="en-US" sz="2800" dirty="0" smtClean="0">
                <a:solidFill>
                  <a:schemeClr val="accent4">
                    <a:lumMod val="75000"/>
                  </a:schemeClr>
                </a:solidFill>
              </a:rPr>
              <a:t> patterns in data</a:t>
            </a:r>
            <a:r>
              <a:rPr lang="en-US" sz="2400" dirty="0" smtClean="0">
                <a:solidFill>
                  <a:schemeClr val="accent4">
                    <a:lumMod val="75000"/>
                  </a:schemeClr>
                </a:solidFill>
              </a:rPr>
              <a:t>.</a:t>
            </a:r>
            <a:endParaRPr lang="en-US" sz="2400" dirty="0">
              <a:solidFill>
                <a:schemeClr val="accent4">
                  <a:lumMod val="75000"/>
                </a:schemeClr>
              </a:solidFill>
            </a:endParaRPr>
          </a:p>
        </p:txBody>
      </p:sp>
      <p:graphicFrame>
        <p:nvGraphicFramePr>
          <p:cNvPr id="5" name="Object 4"/>
          <p:cNvGraphicFramePr>
            <a:graphicFrameLocks noChangeAspect="1"/>
          </p:cNvGraphicFramePr>
          <p:nvPr/>
        </p:nvGraphicFramePr>
        <p:xfrm>
          <a:off x="5867400" y="2209800"/>
          <a:ext cx="1087438" cy="1295400"/>
        </p:xfrm>
        <a:graphic>
          <a:graphicData uri="http://schemas.openxmlformats.org/presentationml/2006/ole">
            <mc:AlternateContent xmlns:mc="http://schemas.openxmlformats.org/markup-compatibility/2006">
              <mc:Choice xmlns:v="urn:schemas-microsoft-com:vml" Requires="v">
                <p:oleObj spid="_x0000_s4128" name="Clip" r:id="rId1" imgW="1089025" imgH="1174750" progId="MS_ClipArt_Gallery.2">
                  <p:embed/>
                </p:oleObj>
              </mc:Choice>
              <mc:Fallback>
                <p:oleObj name="Clip" r:id="rId1" imgW="1089025" imgH="1174750" progId="MS_ClipArt_Gallery.2">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209800"/>
                        <a:ext cx="1087438"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5638800" y="5334000"/>
          <a:ext cx="1905000" cy="1397000"/>
        </p:xfrm>
        <a:graphic>
          <a:graphicData uri="http://schemas.openxmlformats.org/presentationml/2006/ole">
            <mc:AlternateContent xmlns:mc="http://schemas.openxmlformats.org/markup-compatibility/2006">
              <mc:Choice xmlns:v="urn:schemas-microsoft-com:vml" Requires="v">
                <p:oleObj spid="_x0000_s4129" name="Clip" r:id="rId3" imgW="4582795" imgH="3359150" progId="MS_ClipArt_Gallery.2">
                  <p:embed/>
                </p:oleObj>
              </mc:Choice>
              <mc:Fallback>
                <p:oleObj name="Clip" r:id="rId3" imgW="4582795" imgH="3359150"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5334000"/>
                        <a:ext cx="190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
        <p:nvSpPr>
          <p:cNvPr id="3" name="文本框 2"/>
          <p:cNvSpPr txBox="1"/>
          <p:nvPr/>
        </p:nvSpPr>
        <p:spPr>
          <a:xfrm>
            <a:off x="363855" y="612775"/>
            <a:ext cx="4883150" cy="521970"/>
          </a:xfrm>
          <a:prstGeom prst="rect">
            <a:avLst/>
          </a:prstGeom>
          <a:noFill/>
        </p:spPr>
        <p:txBody>
          <a:bodyPr wrap="square" rtlCol="0" anchor="t">
            <a:spAutoFit/>
          </a:bodyPr>
          <a:p>
            <a:r>
              <a:rPr lang="zh-CN" altLang="en-US" sz="2800" b="1"/>
              <a:t>Distance metrics</a:t>
            </a:r>
            <a:endParaRPr lang="zh-CN" altLang="en-US" sz="2800" b="1"/>
          </a:p>
        </p:txBody>
      </p:sp>
      <p:sp>
        <p:nvSpPr>
          <p:cNvPr id="4" name="文本框 3"/>
          <p:cNvSpPr txBox="1"/>
          <p:nvPr/>
        </p:nvSpPr>
        <p:spPr>
          <a:xfrm>
            <a:off x="363855" y="1430020"/>
            <a:ext cx="8399145" cy="2030095"/>
          </a:xfrm>
          <a:prstGeom prst="rect">
            <a:avLst/>
          </a:prstGeom>
          <a:noFill/>
        </p:spPr>
        <p:txBody>
          <a:bodyPr wrap="square" rtlCol="0" anchor="t">
            <a:spAutoFit/>
          </a:bodyPr>
          <a:p>
            <a:r>
              <a:rPr lang="en-US" altLang="zh-CN" b="1"/>
              <a:t>1.</a:t>
            </a:r>
            <a:r>
              <a:rPr lang="zh-CN" altLang="en-US" b="1">
                <a:sym typeface="+mn-ea"/>
              </a:rPr>
              <a:t>Euclidean distance</a:t>
            </a:r>
            <a:endParaRPr lang="en-US" altLang="zh-CN" b="1"/>
          </a:p>
          <a:p>
            <a:endParaRPr lang="zh-CN" altLang="en-US"/>
          </a:p>
          <a:p>
            <a:r>
              <a:rPr lang="zh-CN" altLang="en-US"/>
              <a:t>The most common distance metric that the people are aware of is Euclidean</a:t>
            </a:r>
            <a:endParaRPr lang="zh-CN" altLang="en-US"/>
          </a:p>
          <a:p>
            <a:r>
              <a:rPr lang="zh-CN" altLang="en-US"/>
              <a:t>distance, which is the real-world distance. If you were to plot the points on a graph and measure the distance with a straight ruler, the result would be the Euclidean distance. A little more formally, it is the square root of the sum of the squared distances for each feature.</a:t>
            </a:r>
            <a:endParaRPr lang="zh-CN" altLang="en-US"/>
          </a:p>
        </p:txBody>
      </p:sp>
      <p:sp>
        <p:nvSpPr>
          <p:cNvPr id="5" name="文本框 4"/>
          <p:cNvSpPr txBox="1"/>
          <p:nvPr/>
        </p:nvSpPr>
        <p:spPr>
          <a:xfrm>
            <a:off x="363855" y="3878580"/>
            <a:ext cx="8146415" cy="1753235"/>
          </a:xfrm>
          <a:prstGeom prst="rect">
            <a:avLst/>
          </a:prstGeom>
          <a:noFill/>
        </p:spPr>
        <p:txBody>
          <a:bodyPr wrap="square" rtlCol="0" anchor="t">
            <a:spAutoFit/>
          </a:bodyPr>
          <a:p>
            <a:r>
              <a:rPr lang="zh-CN" altLang="en-US"/>
              <a:t>Euclidean distance is intuitive, but provides poor accuracy if some features have larger values than others. It also gives poor results when lots of features have a value of 0, known as a sparse matrix. </a:t>
            </a:r>
            <a:endParaRPr lang="zh-CN" altLang="en-US"/>
          </a:p>
          <a:p>
            <a:endParaRPr lang="zh-CN" altLang="en-US"/>
          </a:p>
          <a:p>
            <a:r>
              <a:rPr lang="zh-CN" altLang="en-US"/>
              <a:t>There are other distance metrics in use; two commonly employed ones are the </a:t>
            </a:r>
            <a:r>
              <a:rPr lang="zh-CN" altLang="en-US" b="1"/>
              <a:t>Manhattan </a:t>
            </a:r>
            <a:r>
              <a:rPr lang="zh-CN" altLang="en-US"/>
              <a:t>and </a:t>
            </a:r>
            <a:r>
              <a:rPr lang="zh-CN" altLang="en-US" b="1"/>
              <a:t>Cosine distance</a:t>
            </a:r>
            <a:r>
              <a:rPr lang="zh-CN" altLang="en-US"/>
              <a:t>.</a:t>
            </a:r>
            <a:endParaRPr lang="zh-CN"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4515" y="781050"/>
            <a:ext cx="7212330" cy="4799965"/>
          </a:xfrm>
          <a:prstGeom prst="rect">
            <a:avLst/>
          </a:prstGeom>
          <a:noFill/>
        </p:spPr>
        <p:txBody>
          <a:bodyPr wrap="square" rtlCol="0" anchor="t">
            <a:spAutoFit/>
          </a:bodyPr>
          <a:p>
            <a:pPr marL="285750" indent="-285750"/>
            <a:r>
              <a:rPr lang="zh-CN" altLang="en-US">
                <a:sym typeface="+mn-ea"/>
              </a:rPr>
              <a:t>We then set up our pipeline for our analysis. This has two steps. </a:t>
            </a:r>
            <a:endParaRPr lang="zh-CN" altLang="en-US">
              <a:sym typeface="+mn-ea"/>
            </a:endParaRPr>
          </a:p>
          <a:p>
            <a:pPr marL="285750" indent="-285750"/>
            <a:endParaRPr lang="zh-CN" altLang="en-US">
              <a:sym typeface="+mn-ea"/>
            </a:endParaRPr>
          </a:p>
          <a:p>
            <a:pPr marL="285750" indent="-285750"/>
            <a:r>
              <a:rPr lang="zh-CN" altLang="en-US">
                <a:sym typeface="+mn-ea"/>
              </a:rPr>
              <a:t>The first is to apply our vectorizer, and the second is to apply our k-means algorithm. </a:t>
            </a:r>
            <a:endParaRPr lang="zh-CN" altLang="en-US">
              <a:sym typeface="+mn-ea"/>
            </a:endParaRPr>
          </a:p>
          <a:p>
            <a:pPr marL="285750" indent="-285750"/>
            <a:endParaRPr lang="zh-CN" altLang="en-US">
              <a:sym typeface="+mn-ea"/>
            </a:endParaRPr>
          </a:p>
          <a:p>
            <a:pPr marL="285750" indent="-285750"/>
            <a:r>
              <a:rPr lang="zh-CN" altLang="en-US">
                <a:sym typeface="+mn-ea"/>
              </a:rPr>
              <a:t>The code is as follows:</a:t>
            </a:r>
            <a:endParaRPr lang="zh-CN" altLang="en-US"/>
          </a:p>
          <a:p>
            <a:pPr marL="742950" lvl="1" indent="-285750">
              <a:lnSpc>
                <a:spcPct val="125000"/>
              </a:lnSpc>
              <a:spcBef>
                <a:spcPts val="0"/>
              </a:spcBef>
              <a:spcAft>
                <a:spcPts val="0"/>
              </a:spcAft>
              <a:buFont typeface="Arial" panose="020B0604020202020204" pitchFamily="34" charset="0"/>
              <a:buChar char="•"/>
            </a:pPr>
            <a:r>
              <a:rPr lang="zh-CN" altLang="en-US" i="1">
                <a:sym typeface="+mn-ea"/>
              </a:rPr>
              <a:t>from sklearn.pipeline import Pipeline</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sym typeface="+mn-ea"/>
              </a:rPr>
              <a:t>n_clusters = 10</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sym typeface="+mn-ea"/>
              </a:rPr>
              <a:t>pipeline = Pipeline([('feature_extraction', TfidfVectorizer(max_</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sym typeface="+mn-ea"/>
              </a:rPr>
              <a:t>df=0.4)),('clusterer', KMeans(n_clusters=n_clusters))])</a:t>
            </a:r>
            <a:endParaRPr lang="zh-CN" altLang="en-US" i="1">
              <a:sym typeface="+mn-ea"/>
            </a:endParaRPr>
          </a:p>
          <a:p>
            <a:pPr marL="742950" lvl="1" indent="-285750">
              <a:buFont typeface="Arial" panose="020B0604020202020204" pitchFamily="34" charset="0"/>
              <a:buChar char="•"/>
            </a:pPr>
            <a:endParaRPr lang="zh-CN" altLang="en-US" i="1"/>
          </a:p>
          <a:p>
            <a:pPr marL="285750" indent="-285750"/>
            <a:r>
              <a:rPr lang="zh-CN" altLang="en-US">
                <a:sym typeface="+mn-ea"/>
              </a:rPr>
              <a:t>The max_df parameter is set to a low value of 0.4, which says ignore any word that occurs in more than 40 percent of documents. </a:t>
            </a:r>
            <a:endParaRPr lang="zh-CN" altLang="en-US">
              <a:sym typeface="+mn-ea"/>
            </a:endParaRPr>
          </a:p>
          <a:p>
            <a:pPr marL="285750" indent="-285750"/>
            <a:endParaRPr lang="zh-CN" altLang="en-US">
              <a:sym typeface="+mn-ea"/>
            </a:endParaRPr>
          </a:p>
          <a:p>
            <a:pPr marL="285750" indent="-285750"/>
            <a:r>
              <a:rPr lang="zh-CN" altLang="en-US">
                <a:sym typeface="+mn-ea"/>
              </a:rPr>
              <a:t>This parameter is invaluable for removing function words that give little topic-based meaning on their own.</a:t>
            </a:r>
            <a:endParaRPr lang="zh-CN"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89915" y="751840"/>
            <a:ext cx="7806055" cy="2861310"/>
          </a:xfrm>
          <a:prstGeom prst="rect">
            <a:avLst/>
          </a:prstGeom>
          <a:noFill/>
        </p:spPr>
        <p:txBody>
          <a:bodyPr wrap="square" rtlCol="0" anchor="t">
            <a:spAutoFit/>
          </a:bodyPr>
          <a:p>
            <a:r>
              <a:rPr lang="zh-CN" altLang="en-US"/>
              <a:t>We then fit and predict this pipeline. We have followed this process a number of times in this book so far for classification tasks, but there is a difference here—we do not give the target classes for our dataset to the fit function. </a:t>
            </a:r>
            <a:endParaRPr lang="zh-CN" altLang="en-US"/>
          </a:p>
          <a:p>
            <a:endParaRPr lang="zh-CN" altLang="en-US"/>
          </a:p>
          <a:p>
            <a:r>
              <a:rPr lang="zh-CN" altLang="en-US"/>
              <a:t>This is what makes this an unsupervised learning task! The code is as follows:</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pipeline.fit(documents)</a:t>
            </a:r>
            <a:endParaRPr lang="zh-CN" altLang="en-US" i="1"/>
          </a:p>
          <a:p>
            <a:pPr marL="742950" lvl="1" indent="-285750">
              <a:buFont typeface="Arial" panose="020B0604020202020204" pitchFamily="34" charset="0"/>
              <a:buChar char="•"/>
            </a:pPr>
            <a:r>
              <a:rPr lang="zh-CN" altLang="en-US" i="1"/>
              <a:t>labels = pipeline.predict(documents)</a:t>
            </a:r>
            <a:endParaRPr lang="zh-CN" altLang="en-US" i="1"/>
          </a:p>
        </p:txBody>
      </p:sp>
      <p:sp>
        <p:nvSpPr>
          <p:cNvPr id="4" name="文本框 3"/>
          <p:cNvSpPr txBox="1"/>
          <p:nvPr/>
        </p:nvSpPr>
        <p:spPr>
          <a:xfrm>
            <a:off x="590550" y="4050030"/>
            <a:ext cx="7712710" cy="1476375"/>
          </a:xfrm>
          <a:prstGeom prst="rect">
            <a:avLst/>
          </a:prstGeom>
          <a:noFill/>
        </p:spPr>
        <p:txBody>
          <a:bodyPr wrap="square" rtlCol="0" anchor="t">
            <a:spAutoFit/>
          </a:bodyPr>
          <a:p>
            <a:r>
              <a:rPr lang="zh-CN" altLang="en-US"/>
              <a:t>The labels variable now contains the cluster numbers for each sample. Samples with the same label are said to belong in the same cluster. </a:t>
            </a:r>
            <a:endParaRPr lang="zh-CN" altLang="en-US"/>
          </a:p>
          <a:p>
            <a:endParaRPr lang="zh-CN" altLang="en-US"/>
          </a:p>
          <a:p>
            <a:r>
              <a:rPr lang="zh-CN" altLang="en-US"/>
              <a:t>It should be noted that the cluster labels themselves are meaningless: </a:t>
            </a:r>
            <a:endParaRPr lang="zh-CN" altLang="en-US"/>
          </a:p>
          <a:p>
            <a:r>
              <a:rPr lang="zh-CN" altLang="en-US"/>
              <a:t>clusters 1 and 2 are no more similar than clusters 1 and 3.</a:t>
            </a:r>
            <a:endParaRPr lang="zh-CN"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1995" y="1019175"/>
            <a:ext cx="7700010" cy="4592320"/>
          </a:xfrm>
          <a:prstGeom prst="rect">
            <a:avLst/>
          </a:prstGeom>
          <a:noFill/>
        </p:spPr>
        <p:txBody>
          <a:bodyPr wrap="square" rtlCol="0" anchor="t">
            <a:spAutoFit/>
          </a:bodyPr>
          <a:p>
            <a:r>
              <a:rPr lang="zh-CN" altLang="en-US"/>
              <a:t>We can see how many samples were placed in each cluster using the Counter class:</a:t>
            </a:r>
            <a:endParaRPr lang="zh-CN" altLang="en-US"/>
          </a:p>
          <a:p>
            <a:endParaRPr lang="zh-CN" altLang="en-US"/>
          </a:p>
          <a:p>
            <a:pPr marL="742950" lvl="1" indent="-285750">
              <a:lnSpc>
                <a:spcPct val="125000"/>
              </a:lnSpc>
              <a:spcBef>
                <a:spcPts val="0"/>
              </a:spcBef>
              <a:spcAft>
                <a:spcPts val="0"/>
              </a:spcAft>
              <a:buFont typeface="Arial" panose="020B0604020202020204" pitchFamily="34" charset="0"/>
              <a:buChar char="•"/>
            </a:pPr>
            <a:r>
              <a:rPr lang="zh-CN" altLang="en-US" i="1"/>
              <a:t>from collections import Counter</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c = Counter(labels)</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for cluster_number in range(n_clusters):</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print("Cluster {} contains {} samples".format(cluster_number, [cluster_number]))</a:t>
            </a:r>
            <a:endParaRPr lang="zh-CN" altLang="en-US" i="1"/>
          </a:p>
          <a:p>
            <a:pPr marL="742950" lvl="1" indent="-285750">
              <a:buFont typeface="Arial" panose="020B0604020202020204" pitchFamily="34" charset="0"/>
              <a:buChar char="•"/>
            </a:pPr>
            <a:endParaRPr lang="zh-CN" altLang="en-US" i="1"/>
          </a:p>
          <a:p>
            <a:r>
              <a:rPr lang="zh-CN" altLang="en-US"/>
              <a:t>Many of the results (keeping in mind that your dataset will be quite different to mine) consist of a large cluster with the majority of instances, several medium clusters, and some clusters with only one or two instances. </a:t>
            </a:r>
            <a:endParaRPr lang="zh-CN" altLang="en-US"/>
          </a:p>
          <a:p>
            <a:endParaRPr lang="zh-CN" altLang="en-US"/>
          </a:p>
          <a:p>
            <a:r>
              <a:rPr lang="zh-CN" altLang="en-US"/>
              <a:t>This imbalance is quite normal in many clustering applications.</a:t>
            </a:r>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6590" y="625475"/>
            <a:ext cx="6224905" cy="521970"/>
          </a:xfrm>
          <a:prstGeom prst="rect">
            <a:avLst/>
          </a:prstGeom>
          <a:noFill/>
        </p:spPr>
        <p:txBody>
          <a:bodyPr wrap="square" rtlCol="0" anchor="t">
            <a:spAutoFit/>
          </a:bodyPr>
          <a:p>
            <a:r>
              <a:rPr lang="zh-CN" altLang="en-US" sz="2800" b="1"/>
              <a:t>Evaluating the results</a:t>
            </a:r>
            <a:endParaRPr lang="zh-CN" altLang="en-US" sz="2800" b="1"/>
          </a:p>
        </p:txBody>
      </p:sp>
      <p:sp>
        <p:nvSpPr>
          <p:cNvPr id="4" name="文本框 3"/>
          <p:cNvSpPr txBox="1"/>
          <p:nvPr/>
        </p:nvSpPr>
        <p:spPr>
          <a:xfrm>
            <a:off x="656590" y="1398905"/>
            <a:ext cx="7764780" cy="1476375"/>
          </a:xfrm>
          <a:prstGeom prst="rect">
            <a:avLst/>
          </a:prstGeom>
          <a:noFill/>
        </p:spPr>
        <p:txBody>
          <a:bodyPr wrap="square" rtlCol="0" anchor="t">
            <a:spAutoFit/>
          </a:bodyPr>
          <a:p>
            <a:r>
              <a:rPr lang="zh-CN" altLang="en-US"/>
              <a:t>Clustering is mainly an exploratory analysis, and therefore it is difficult to evaluate a clustering algorithm's results effectively. </a:t>
            </a:r>
            <a:endParaRPr lang="zh-CN" altLang="en-US"/>
          </a:p>
          <a:p>
            <a:endParaRPr lang="zh-CN" altLang="en-US"/>
          </a:p>
          <a:p>
            <a:r>
              <a:rPr lang="zh-CN" altLang="en-US"/>
              <a:t>A straightforward way is to evaluate the algorithm based on the criteria the algorithm tries to learn from.</a:t>
            </a:r>
            <a:endParaRPr lang="zh-CN" altLang="en-US"/>
          </a:p>
        </p:txBody>
      </p:sp>
      <p:sp>
        <p:nvSpPr>
          <p:cNvPr id="5" name="文本框 4"/>
          <p:cNvSpPr txBox="1"/>
          <p:nvPr/>
        </p:nvSpPr>
        <p:spPr>
          <a:xfrm>
            <a:off x="656590" y="3234690"/>
            <a:ext cx="7764780" cy="1753235"/>
          </a:xfrm>
          <a:prstGeom prst="rect">
            <a:avLst/>
          </a:prstGeom>
          <a:noFill/>
        </p:spPr>
        <p:txBody>
          <a:bodyPr wrap="square" rtlCol="0" anchor="t">
            <a:spAutoFit/>
          </a:bodyPr>
          <a:p>
            <a:r>
              <a:rPr lang="zh-CN" altLang="en-US"/>
              <a:t>In the case of the k-means algorithm, the criterion that it uses when developing the centroids is to minimize the distance from each sample to its nearest centroid.</a:t>
            </a:r>
            <a:endParaRPr lang="zh-CN" altLang="en-US"/>
          </a:p>
          <a:p>
            <a:endParaRPr lang="zh-CN" altLang="en-US"/>
          </a:p>
          <a:p>
            <a:r>
              <a:rPr lang="zh-CN" altLang="en-US"/>
              <a:t>This is called the inertia of the algorithm and can be retrieved from any KMeans instance that has had fit called on it:</a:t>
            </a:r>
            <a:endParaRPr lang="zh-CN" altLang="en-US"/>
          </a:p>
        </p:txBody>
      </p:sp>
      <p:sp>
        <p:nvSpPr>
          <p:cNvPr id="6" name="文本框 5"/>
          <p:cNvSpPr txBox="1"/>
          <p:nvPr/>
        </p:nvSpPr>
        <p:spPr>
          <a:xfrm>
            <a:off x="656590" y="5475605"/>
            <a:ext cx="8054975" cy="36830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pipeline.named_steps['clusterer'].inertia_</a:t>
            </a:r>
            <a:endParaRPr lang="zh-CN" altLang="en-US" i="1"/>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4510" y="613410"/>
            <a:ext cx="7791450" cy="2584450"/>
          </a:xfrm>
          <a:prstGeom prst="rect">
            <a:avLst/>
          </a:prstGeom>
          <a:noFill/>
        </p:spPr>
        <p:txBody>
          <a:bodyPr wrap="square" rtlCol="0" anchor="t">
            <a:spAutoFit/>
          </a:bodyPr>
          <a:p>
            <a:r>
              <a:rPr lang="zh-CN" altLang="en-US"/>
              <a:t>The result on my dataset was 343.94. Unfortunately, this value is quite meaningless by itself, but we can use it to determine how many clusters we should use. </a:t>
            </a:r>
            <a:endParaRPr lang="zh-CN" altLang="en-US"/>
          </a:p>
          <a:p>
            <a:endParaRPr lang="zh-CN" altLang="en-US"/>
          </a:p>
          <a:p>
            <a:r>
              <a:rPr lang="zh-CN" altLang="en-US"/>
              <a:t>In the preceding example, we set n_clusters to 10, but is this the best value? The following code runs the k-means algorithm 10 times with each value of n_clusters from 2 to 20. </a:t>
            </a:r>
            <a:endParaRPr lang="zh-CN" altLang="en-US"/>
          </a:p>
          <a:p>
            <a:endParaRPr lang="zh-CN" altLang="en-US"/>
          </a:p>
          <a:p>
            <a:r>
              <a:rPr lang="zh-CN" altLang="en-US"/>
              <a:t>For each run, it records the inertia of the result.</a:t>
            </a:r>
            <a:endParaRPr lang="zh-CN" altLang="en-US"/>
          </a:p>
        </p:txBody>
      </p:sp>
      <p:sp>
        <p:nvSpPr>
          <p:cNvPr id="4" name="文本框 3"/>
          <p:cNvSpPr txBox="1"/>
          <p:nvPr/>
        </p:nvSpPr>
        <p:spPr>
          <a:xfrm>
            <a:off x="524510" y="3492500"/>
            <a:ext cx="8199755" cy="3415030"/>
          </a:xfrm>
          <a:prstGeom prst="rect">
            <a:avLst/>
          </a:prstGeom>
          <a:noFill/>
        </p:spPr>
        <p:txBody>
          <a:bodyPr wrap="square" rtlCol="0" anchor="t">
            <a:spAutoFit/>
          </a:bodyPr>
          <a:p>
            <a:r>
              <a:rPr lang="zh-CN" altLang="en-US"/>
              <a:t>We only fit the X matrix once per value of n_clusters to (drastically) improve the</a:t>
            </a:r>
            <a:endParaRPr lang="zh-CN" altLang="en-US"/>
          </a:p>
          <a:p>
            <a:r>
              <a:rPr lang="zh-CN" altLang="en-US"/>
              <a:t>speed of this code:</a:t>
            </a:r>
            <a:endParaRPr lang="zh-CN" altLang="en-US"/>
          </a:p>
          <a:p>
            <a:pPr marL="742950" lvl="1" indent="-285750">
              <a:buFont typeface="Arial" panose="020B0604020202020204" pitchFamily="34" charset="0"/>
              <a:buChar char="•"/>
            </a:pPr>
            <a:r>
              <a:rPr lang="zh-CN" altLang="en-US" i="1"/>
              <a:t>inertia_scores = []</a:t>
            </a:r>
            <a:endParaRPr lang="zh-CN" altLang="en-US" i="1"/>
          </a:p>
          <a:p>
            <a:pPr marL="742950" lvl="1" indent="-285750">
              <a:buFont typeface="Arial" panose="020B0604020202020204" pitchFamily="34" charset="0"/>
              <a:buChar char="•"/>
            </a:pPr>
            <a:r>
              <a:rPr lang="zh-CN" altLang="en-US" i="1"/>
              <a:t>n_cluster_values = list(range(2, 20))</a:t>
            </a:r>
            <a:endParaRPr lang="zh-CN" altLang="en-US" i="1"/>
          </a:p>
          <a:p>
            <a:pPr marL="742950" lvl="1" indent="-285750">
              <a:buFont typeface="Arial" panose="020B0604020202020204" pitchFamily="34" charset="0"/>
              <a:buChar char="•"/>
            </a:pPr>
            <a:r>
              <a:rPr lang="zh-CN" altLang="en-US" i="1"/>
              <a:t>for n_clusters in n_cluster_values:</a:t>
            </a:r>
            <a:endParaRPr lang="zh-CN" altLang="en-US" i="1"/>
          </a:p>
          <a:p>
            <a:pPr marL="742950" lvl="1" indent="-285750">
              <a:buFont typeface="Arial" panose="020B0604020202020204" pitchFamily="34" charset="0"/>
              <a:buChar char="•"/>
            </a:pPr>
            <a:r>
              <a:rPr lang="zh-CN" altLang="en-US" i="1"/>
              <a:t>cur_inertia_scores = []</a:t>
            </a:r>
            <a:endParaRPr lang="zh-CN" altLang="en-US" i="1"/>
          </a:p>
          <a:p>
            <a:pPr marL="742950" lvl="1" indent="-285750">
              <a:buFont typeface="Arial" panose="020B0604020202020204" pitchFamily="34" charset="0"/>
              <a:buChar char="•"/>
            </a:pPr>
            <a:r>
              <a:rPr lang="zh-CN" altLang="en-US" i="1"/>
              <a:t>X = TfidfVectorizer(max_df=0.4).fit_transform(documents)</a:t>
            </a:r>
            <a:endParaRPr lang="zh-CN" altLang="en-US" i="1"/>
          </a:p>
          <a:p>
            <a:pPr marL="742950" lvl="1" indent="-285750">
              <a:buFont typeface="Arial" panose="020B0604020202020204" pitchFamily="34" charset="0"/>
              <a:buChar char="•"/>
            </a:pPr>
            <a:r>
              <a:rPr lang="zh-CN" altLang="en-US" i="1"/>
              <a:t>for i in range(10):</a:t>
            </a:r>
            <a:endParaRPr lang="zh-CN" altLang="en-US" i="1"/>
          </a:p>
          <a:p>
            <a:pPr marL="742950" lvl="1" indent="-285750">
              <a:buFont typeface="Arial" panose="020B0604020202020204" pitchFamily="34" charset="0"/>
              <a:buChar char="•"/>
            </a:pPr>
            <a:r>
              <a:rPr lang="zh-CN" altLang="en-US" i="1"/>
              <a:t>km = KMeans(n_clusters=n_clusters).fit(X)</a:t>
            </a:r>
            <a:endParaRPr lang="zh-CN" altLang="en-US" i="1"/>
          </a:p>
          <a:p>
            <a:pPr marL="742950" lvl="1" indent="-285750">
              <a:buFont typeface="Arial" panose="020B0604020202020204" pitchFamily="34" charset="0"/>
              <a:buChar char="•"/>
            </a:pPr>
            <a:r>
              <a:rPr lang="zh-CN" altLang="en-US" i="1"/>
              <a:t>cur_inertia_scores.append(km.inertia_)</a:t>
            </a:r>
            <a:endParaRPr lang="zh-CN" altLang="en-US" i="1"/>
          </a:p>
          <a:p>
            <a:pPr marL="742950" lvl="1" indent="-285750">
              <a:buFont typeface="Arial" panose="020B0604020202020204" pitchFamily="34" charset="0"/>
              <a:buChar char="•"/>
            </a:pPr>
            <a:r>
              <a:rPr lang="zh-CN" altLang="en-US" i="1"/>
              <a:t>inertia_scores.append(cur_inertia_scores)</a:t>
            </a:r>
            <a:endParaRPr lang="zh-CN" altLang="en-US" i="1"/>
          </a:p>
          <a:p>
            <a:endParaRPr lang="zh-CN" alt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5955" y="807085"/>
            <a:ext cx="7778750" cy="1476375"/>
          </a:xfrm>
          <a:prstGeom prst="rect">
            <a:avLst/>
          </a:prstGeom>
          <a:noFill/>
        </p:spPr>
        <p:txBody>
          <a:bodyPr wrap="square" rtlCol="0" anchor="t">
            <a:spAutoFit/>
          </a:bodyPr>
          <a:p>
            <a:pPr marL="285750" indent="-285750"/>
            <a:r>
              <a:rPr lang="zh-CN" altLang="en-US">
                <a:sym typeface="+mn-ea"/>
              </a:rPr>
              <a:t>The inertia_scores variable now contains a list of inertia scores for each</a:t>
            </a:r>
            <a:endParaRPr lang="zh-CN" altLang="en-US"/>
          </a:p>
          <a:p>
            <a:r>
              <a:rPr lang="zh-CN" altLang="en-US">
                <a:sym typeface="+mn-ea"/>
              </a:rPr>
              <a:t>n_clusters value between 2 and 20. </a:t>
            </a:r>
            <a:endParaRPr lang="zh-CN" altLang="en-US">
              <a:sym typeface="+mn-ea"/>
            </a:endParaRPr>
          </a:p>
          <a:p>
            <a:endParaRPr lang="zh-CN" altLang="en-US">
              <a:sym typeface="+mn-ea"/>
            </a:endParaRPr>
          </a:p>
          <a:p>
            <a:r>
              <a:rPr lang="zh-CN" altLang="en-US">
                <a:sym typeface="+mn-ea"/>
              </a:rPr>
              <a:t>We can plot this to get a sense of how this value interacts with n_clusters:</a:t>
            </a:r>
            <a:endParaRPr lang="zh-CN" altLang="en-US"/>
          </a:p>
          <a:p>
            <a:endParaRPr lang="zh-CN" altLang="en-US"/>
          </a:p>
        </p:txBody>
      </p:sp>
      <p:pic>
        <p:nvPicPr>
          <p:cNvPr id="5" name="图片 4"/>
          <p:cNvPicPr>
            <a:picLocks noChangeAspect="1"/>
          </p:cNvPicPr>
          <p:nvPr/>
        </p:nvPicPr>
        <p:blipFill>
          <a:blip r:embed="rId1"/>
          <a:stretch>
            <a:fillRect/>
          </a:stretch>
        </p:blipFill>
        <p:spPr>
          <a:xfrm>
            <a:off x="1181735" y="2376170"/>
            <a:ext cx="6780530" cy="3342640"/>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2625" y="782955"/>
            <a:ext cx="7514590" cy="3138170"/>
          </a:xfrm>
          <a:prstGeom prst="rect">
            <a:avLst/>
          </a:prstGeom>
          <a:noFill/>
        </p:spPr>
        <p:txBody>
          <a:bodyPr wrap="square" rtlCol="0" anchor="t">
            <a:spAutoFit/>
          </a:bodyPr>
          <a:p>
            <a:r>
              <a:rPr lang="zh-CN" altLang="en-US"/>
              <a:t>Overall, the value of the inertia should decrease with reducing improvement as the number of clusters improves, which we can broadly see from these results.</a:t>
            </a:r>
            <a:endParaRPr lang="zh-CN" altLang="en-US"/>
          </a:p>
          <a:p>
            <a:endParaRPr lang="zh-CN" altLang="en-US"/>
          </a:p>
          <a:p>
            <a:r>
              <a:rPr lang="zh-CN" altLang="en-US"/>
              <a:t>The increase between values of 6 to 7 is due only to the randomness in selecting the centroids, which directly affect how good the final results are. </a:t>
            </a:r>
            <a:endParaRPr lang="zh-CN" altLang="en-US"/>
          </a:p>
          <a:p>
            <a:endParaRPr lang="zh-CN" altLang="en-US"/>
          </a:p>
          <a:p>
            <a:r>
              <a:rPr lang="zh-CN" altLang="en-US"/>
              <a:t>Despite this, there is a general trend (in these results; your results may vary) that about 6 clusters is the last time a major improvement in the inertia occurred.</a:t>
            </a:r>
            <a:endParaRPr lang="zh-CN" altLang="en-US"/>
          </a:p>
        </p:txBody>
      </p:sp>
      <p:sp>
        <p:nvSpPr>
          <p:cNvPr id="4" name="文本框 3"/>
          <p:cNvSpPr txBox="1"/>
          <p:nvPr/>
        </p:nvSpPr>
        <p:spPr>
          <a:xfrm>
            <a:off x="682625" y="4051300"/>
            <a:ext cx="7515225" cy="1476375"/>
          </a:xfrm>
          <a:prstGeom prst="rect">
            <a:avLst/>
          </a:prstGeom>
          <a:noFill/>
        </p:spPr>
        <p:txBody>
          <a:bodyPr wrap="square" rtlCol="0" anchor="t">
            <a:spAutoFit/>
          </a:bodyPr>
          <a:p>
            <a:r>
              <a:rPr lang="zh-CN" altLang="en-US"/>
              <a:t>After this point, only slight improvements are made to the inertia, although it is hard to be specific about vague criteria such as this.</a:t>
            </a:r>
            <a:endParaRPr lang="zh-CN" altLang="en-US"/>
          </a:p>
          <a:p>
            <a:endParaRPr lang="zh-CN" altLang="en-US"/>
          </a:p>
          <a:p>
            <a:r>
              <a:rPr lang="zh-CN" altLang="en-US"/>
              <a:t>Looking for this type of pattern is called the </a:t>
            </a:r>
            <a:r>
              <a:rPr lang="zh-CN" altLang="en-US" b="1" i="1"/>
              <a:t>elbow rule</a:t>
            </a:r>
            <a:r>
              <a:rPr lang="zh-CN" altLang="en-US"/>
              <a:t>, in that we are looking for an elbow-esque bend in the graph.</a:t>
            </a:r>
            <a:endParaRPr lang="zh-CN" alt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72440" y="567055"/>
            <a:ext cx="7936230" cy="521970"/>
          </a:xfrm>
          <a:prstGeom prst="rect">
            <a:avLst/>
          </a:prstGeom>
          <a:noFill/>
        </p:spPr>
        <p:txBody>
          <a:bodyPr wrap="square" rtlCol="0" anchor="t">
            <a:spAutoFit/>
          </a:bodyPr>
          <a:p>
            <a:r>
              <a:rPr lang="zh-CN" altLang="en-US" sz="2800" b="1"/>
              <a:t>Extracting topic information from clusters</a:t>
            </a:r>
            <a:endParaRPr lang="zh-CN" altLang="en-US" sz="2800" b="1"/>
          </a:p>
        </p:txBody>
      </p:sp>
      <p:sp>
        <p:nvSpPr>
          <p:cNvPr id="4" name="文本框 3"/>
          <p:cNvSpPr txBox="1"/>
          <p:nvPr/>
        </p:nvSpPr>
        <p:spPr>
          <a:xfrm>
            <a:off x="472440" y="1274445"/>
            <a:ext cx="8199120" cy="4799965"/>
          </a:xfrm>
          <a:prstGeom prst="rect">
            <a:avLst/>
          </a:prstGeom>
          <a:noFill/>
        </p:spPr>
        <p:txBody>
          <a:bodyPr wrap="square" rtlCol="0" anchor="t">
            <a:spAutoFit/>
          </a:bodyPr>
          <a:p>
            <a:r>
              <a:rPr lang="zh-CN" altLang="en-US"/>
              <a:t>Now we set our sights on the clusters in an attempt to discover the topics in each.</a:t>
            </a:r>
            <a:endParaRPr lang="zh-CN" altLang="en-US"/>
          </a:p>
          <a:p>
            <a:endParaRPr lang="zh-CN" altLang="en-US"/>
          </a:p>
          <a:p>
            <a:r>
              <a:rPr lang="zh-CN" altLang="en-US"/>
              <a:t>We first extract the term list from our feature extraction step:</a:t>
            </a:r>
            <a:endParaRPr lang="zh-CN" altLang="en-US"/>
          </a:p>
          <a:p>
            <a:endParaRPr lang="zh-CN" altLang="en-US"/>
          </a:p>
          <a:p>
            <a:pPr marL="742950" lvl="1" indent="-285750">
              <a:buFont typeface="Arial" panose="020B0604020202020204" pitchFamily="34" charset="0"/>
              <a:buChar char="•"/>
            </a:pPr>
            <a:r>
              <a:rPr lang="zh-CN" altLang="en-US" i="1"/>
              <a:t>terms = pipeline.named_steps['feature_extraction'].get_feature_names()</a:t>
            </a:r>
            <a:endParaRPr lang="zh-CN" altLang="en-US" i="1"/>
          </a:p>
          <a:p>
            <a:endParaRPr lang="zh-CN" altLang="en-US"/>
          </a:p>
          <a:p>
            <a:r>
              <a:rPr lang="zh-CN" altLang="en-US"/>
              <a:t>We also set up another counter for counting the size of each of our classes:</a:t>
            </a:r>
            <a:endParaRPr lang="zh-CN" altLang="en-US"/>
          </a:p>
          <a:p>
            <a:endParaRPr lang="zh-CN" altLang="en-US"/>
          </a:p>
          <a:p>
            <a:pPr marL="742950" lvl="1" indent="-285750">
              <a:buFont typeface="Arial" panose="020B0604020202020204" pitchFamily="34" charset="0"/>
              <a:buChar char="•"/>
            </a:pPr>
            <a:r>
              <a:rPr lang="zh-CN" altLang="en-US" i="1"/>
              <a:t>c = Counter(labels)</a:t>
            </a:r>
            <a:endParaRPr lang="zh-CN" altLang="en-US" i="1"/>
          </a:p>
          <a:p>
            <a:pPr marL="742950" lvl="1" indent="-285750">
              <a:buFont typeface="Arial" panose="020B0604020202020204" pitchFamily="34" charset="0"/>
              <a:buChar char="•"/>
            </a:pPr>
            <a:endParaRPr lang="zh-CN" altLang="en-US" i="1"/>
          </a:p>
          <a:p>
            <a:pPr marL="285750" indent="-285750"/>
            <a:r>
              <a:rPr lang="zh-CN" altLang="en-US"/>
              <a:t>Iterating over each cluster, we print the size of the cluster as before.</a:t>
            </a:r>
            <a:endParaRPr lang="zh-CN" altLang="en-US"/>
          </a:p>
          <a:p>
            <a:pPr marL="285750" indent="-285750"/>
            <a:endParaRPr lang="zh-CN" altLang="en-US"/>
          </a:p>
          <a:p>
            <a:pPr marL="285750" indent="-285750"/>
            <a:r>
              <a:rPr lang="zh-CN" altLang="en-US"/>
              <a:t>It is important to keep in mind the sizes of the clusters when evaluating the </a:t>
            </a:r>
            <a:endParaRPr lang="zh-CN" altLang="en-US"/>
          </a:p>
          <a:p>
            <a:pPr marL="285750" indent="-285750"/>
            <a:r>
              <a:rPr lang="zh-CN" altLang="en-US"/>
              <a:t>results—some of the clusters will only have one sample, and are therefore not </a:t>
            </a:r>
            <a:endParaRPr lang="zh-CN" altLang="en-US"/>
          </a:p>
          <a:p>
            <a:pPr marL="285750" indent="-285750"/>
            <a:r>
              <a:rPr lang="zh-CN" altLang="en-US"/>
              <a:t>indicative of a general trend. </a:t>
            </a:r>
            <a:endParaRPr lang="zh-CN" altLang="en-US"/>
          </a:p>
          <a:p>
            <a:pPr marL="285750" indent="-285750"/>
            <a:endParaRPr lang="zh-CN" alt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8475" y="656590"/>
            <a:ext cx="8054975" cy="1476375"/>
          </a:xfrm>
          <a:prstGeom prst="rect">
            <a:avLst/>
          </a:prstGeom>
          <a:noFill/>
        </p:spPr>
        <p:txBody>
          <a:bodyPr wrap="square" rtlCol="0" anchor="t">
            <a:spAutoFit/>
          </a:bodyPr>
          <a:p>
            <a:pPr marL="285750" indent="-285750"/>
            <a:r>
              <a:rPr lang="zh-CN" altLang="en-US">
                <a:sym typeface="+mn-ea"/>
              </a:rPr>
              <a:t>The code is as follows:</a:t>
            </a:r>
            <a:endParaRPr lang="zh-CN" altLang="en-US">
              <a:sym typeface="+mn-ea"/>
            </a:endParaRPr>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sym typeface="+mn-ea"/>
              </a:rPr>
              <a:t>for cluster_number in range(n_clusters):</a:t>
            </a:r>
            <a:endParaRPr lang="zh-CN" altLang="en-US" i="1"/>
          </a:p>
          <a:p>
            <a:pPr lvl="2" indent="0">
              <a:buFont typeface="Arial" panose="020B0604020202020204" pitchFamily="34" charset="0"/>
              <a:buNone/>
            </a:pPr>
            <a:r>
              <a:rPr lang="zh-CN" altLang="en-US" i="1">
                <a:sym typeface="+mn-ea"/>
              </a:rPr>
              <a:t>print("Cluster {} contains {} samples".format(cluster_number,c[cluster_number]))</a:t>
            </a:r>
            <a:endParaRPr lang="zh-CN" altLang="en-US" i="1"/>
          </a:p>
        </p:txBody>
      </p:sp>
      <p:sp>
        <p:nvSpPr>
          <p:cNvPr id="4" name="文本框 3"/>
          <p:cNvSpPr txBox="1"/>
          <p:nvPr/>
        </p:nvSpPr>
        <p:spPr>
          <a:xfrm>
            <a:off x="498475" y="2330450"/>
            <a:ext cx="8054975" cy="3692525"/>
          </a:xfrm>
          <a:prstGeom prst="rect">
            <a:avLst/>
          </a:prstGeom>
          <a:noFill/>
        </p:spPr>
        <p:txBody>
          <a:bodyPr wrap="square" rtlCol="0" anchor="t">
            <a:spAutoFit/>
          </a:bodyPr>
          <a:p>
            <a:r>
              <a:rPr lang="zh-CN" altLang="en-US"/>
              <a:t>Next (and still in the loop), we iterate over the most important terms for this cluster.</a:t>
            </a:r>
            <a:endParaRPr lang="zh-CN" altLang="en-US"/>
          </a:p>
          <a:p>
            <a:endParaRPr lang="zh-CN" altLang="en-US"/>
          </a:p>
          <a:p>
            <a:r>
              <a:rPr lang="zh-CN" altLang="en-US"/>
              <a:t>To do this, we take the five largest values from the centroid, which we get by finding the features that have the highest values in the centroid itself. </a:t>
            </a:r>
            <a:endParaRPr lang="zh-CN" altLang="en-US"/>
          </a:p>
          <a:p>
            <a:endParaRPr lang="zh-CN" altLang="en-US"/>
          </a:p>
          <a:p>
            <a:r>
              <a:rPr lang="zh-CN" altLang="en-US"/>
              <a:t>The code is as follows:</a:t>
            </a:r>
            <a:endParaRPr lang="zh-CN" altLang="en-US"/>
          </a:p>
          <a:p>
            <a:endParaRPr lang="zh-CN" altLang="en-US"/>
          </a:p>
          <a:p>
            <a:pPr marL="742950" lvl="1" indent="-285750">
              <a:lnSpc>
                <a:spcPct val="125000"/>
              </a:lnSpc>
              <a:spcBef>
                <a:spcPts val="0"/>
              </a:spcBef>
              <a:spcAft>
                <a:spcPts val="0"/>
              </a:spcAft>
              <a:buFont typeface="Arial" panose="020B0604020202020204" pitchFamily="34" charset="0"/>
              <a:buChar char="•"/>
            </a:pPr>
            <a:r>
              <a:rPr lang="zh-CN" altLang="en-US" i="1"/>
              <a:t>print(" Most important terms")</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centroid = pipeline.named_steps['clusterer'].cluster_centers_</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[cluster_number]</a:t>
            </a:r>
            <a:endParaRPr lang="zh-CN" altLang="en-US" i="1"/>
          </a:p>
          <a:p>
            <a:pPr marL="742950" lvl="1" indent="-285750">
              <a:lnSpc>
                <a:spcPct val="125000"/>
              </a:lnSpc>
              <a:spcBef>
                <a:spcPts val="0"/>
              </a:spcBef>
              <a:spcAft>
                <a:spcPts val="0"/>
              </a:spcAft>
              <a:buFont typeface="Arial" panose="020B0604020202020204" pitchFamily="34" charset="0"/>
              <a:buChar char="•"/>
            </a:pPr>
            <a:r>
              <a:rPr lang="zh-CN" altLang="en-US" i="1"/>
              <a:t>most_important = centroid.argsort()</a:t>
            </a:r>
            <a:endParaRPr lang="zh-CN" altLang="en-US" i="1"/>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6400" y="751840"/>
            <a:ext cx="7869555" cy="3692525"/>
          </a:xfrm>
          <a:prstGeom prst="rect">
            <a:avLst/>
          </a:prstGeom>
          <a:noFill/>
        </p:spPr>
        <p:txBody>
          <a:bodyPr wrap="square" rtlCol="0" anchor="t">
            <a:spAutoFit/>
          </a:bodyPr>
          <a:p>
            <a:r>
              <a:rPr lang="zh-CN" altLang="en-US"/>
              <a:t>We then print out the most important five terms:</a:t>
            </a:r>
            <a:endParaRPr lang="zh-CN" altLang="en-US"/>
          </a:p>
          <a:p>
            <a:endParaRPr lang="zh-CN" altLang="en-US"/>
          </a:p>
          <a:p>
            <a:pPr marL="742950" lvl="1" indent="-285750">
              <a:buFont typeface="Arial" panose="020B0604020202020204" pitchFamily="34" charset="0"/>
              <a:buChar char="•"/>
            </a:pPr>
            <a:r>
              <a:rPr lang="zh-CN" altLang="en-US" i="1"/>
              <a:t>for i in range(5):</a:t>
            </a:r>
            <a:endParaRPr lang="zh-CN" altLang="en-US" i="1"/>
          </a:p>
          <a:p>
            <a:pPr marL="742950" lvl="1" indent="-285750">
              <a:buFont typeface="Arial" panose="020B0604020202020204" pitchFamily="34" charset="0"/>
              <a:buChar char="•"/>
            </a:pPr>
            <a:endParaRPr lang="zh-CN" altLang="en-US" i="1"/>
          </a:p>
          <a:p>
            <a:r>
              <a:rPr lang="zh-CN" altLang="en-US"/>
              <a:t>We use the negation of i in this line, as our most_important array is sorted with lowest values first:</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term_index = most_important[-(i+1)]</a:t>
            </a:r>
            <a:endParaRPr lang="zh-CN" altLang="en-US" i="1"/>
          </a:p>
          <a:p>
            <a:pPr marL="742950" lvl="1" indent="-285750">
              <a:buFont typeface="Arial" panose="020B0604020202020204" pitchFamily="34" charset="0"/>
              <a:buChar char="•"/>
            </a:pPr>
            <a:endParaRPr lang="zh-CN" altLang="en-US" i="1"/>
          </a:p>
          <a:p>
            <a:pPr marL="285750" indent="-285750"/>
            <a:r>
              <a:rPr lang="zh-CN" altLang="en-US"/>
              <a:t>We then print the rank, term, and score for this value:</a:t>
            </a:r>
            <a:endParaRPr lang="zh-CN" altLang="en-US"/>
          </a:p>
          <a:p>
            <a:pPr marL="742950" lvl="1" indent="-285750">
              <a:buFont typeface="Arial" panose="020B0604020202020204" pitchFamily="34" charset="0"/>
              <a:buChar char="•"/>
            </a:pPr>
            <a:endParaRPr lang="zh-CN" altLang="en-US" i="1"/>
          </a:p>
          <a:p>
            <a:pPr marL="742950" lvl="1" indent="-285750">
              <a:buFont typeface="Arial" panose="020B0604020202020204" pitchFamily="34" charset="0"/>
              <a:buChar char="•"/>
            </a:pPr>
            <a:r>
              <a:rPr lang="zh-CN" altLang="en-US" i="1"/>
              <a:t>print(" {0}) {1} (score: {2:.4f})".format(i+1, terms[term_index], centroid[term_index]))</a:t>
            </a:r>
            <a:endParaRPr lang="zh-CN" altLang="en-US" i="1"/>
          </a:p>
        </p:txBody>
      </p:sp>
      <p:sp>
        <p:nvSpPr>
          <p:cNvPr id="4" name="文本框 3"/>
          <p:cNvSpPr txBox="1"/>
          <p:nvPr/>
        </p:nvSpPr>
        <p:spPr>
          <a:xfrm>
            <a:off x="406400" y="4602480"/>
            <a:ext cx="7870190" cy="1753235"/>
          </a:xfrm>
          <a:prstGeom prst="rect">
            <a:avLst/>
          </a:prstGeom>
          <a:noFill/>
        </p:spPr>
        <p:txBody>
          <a:bodyPr wrap="square" rtlCol="0" anchor="t">
            <a:spAutoFit/>
          </a:bodyPr>
          <a:p>
            <a:r>
              <a:rPr lang="zh-CN" altLang="en-US"/>
              <a:t>The results can be quite indicative of current trends. In my results (March 2015), the clusters correspond to health matters, Middle East tensions, Korean tensions, and Russian affairs. </a:t>
            </a:r>
            <a:endParaRPr lang="zh-CN" altLang="en-US"/>
          </a:p>
          <a:p>
            <a:endParaRPr lang="zh-CN" altLang="en-US"/>
          </a:p>
          <a:p>
            <a:r>
              <a:rPr lang="zh-CN" altLang="en-US"/>
              <a:t>These were the main topics frequenting news around this time—although this has hardly changed for a number of years!</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7700" y="593090"/>
            <a:ext cx="7848600" cy="3138170"/>
          </a:xfrm>
          <a:prstGeom prst="rect">
            <a:avLst/>
          </a:prstGeom>
          <a:noFill/>
        </p:spPr>
        <p:txBody>
          <a:bodyPr wrap="square" rtlCol="0" anchor="t">
            <a:spAutoFit/>
          </a:bodyPr>
          <a:p>
            <a:r>
              <a:rPr lang="en-US" altLang="zh-CN"/>
              <a:t>2.</a:t>
            </a:r>
            <a:r>
              <a:rPr lang="zh-CN" altLang="en-US" b="1">
                <a:sym typeface="+mn-ea"/>
              </a:rPr>
              <a:t>Manhattan distance</a:t>
            </a:r>
            <a:endParaRPr lang="zh-CN" altLang="en-US" b="1">
              <a:sym typeface="+mn-ea"/>
            </a:endParaRPr>
          </a:p>
          <a:p>
            <a:endParaRPr lang="en-US" altLang="zh-CN"/>
          </a:p>
          <a:p>
            <a:r>
              <a:rPr lang="zh-CN" altLang="en-US"/>
              <a:t>The </a:t>
            </a:r>
            <a:r>
              <a:rPr lang="zh-CN" altLang="en-US" b="1"/>
              <a:t>Manhattan distance</a:t>
            </a:r>
            <a:r>
              <a:rPr lang="zh-CN" altLang="en-US"/>
              <a:t> is the sum of the absolute differences in each feature (with no use of square distances). </a:t>
            </a:r>
            <a:endParaRPr lang="zh-CN" altLang="en-US"/>
          </a:p>
          <a:p>
            <a:endParaRPr lang="zh-CN" altLang="en-US"/>
          </a:p>
          <a:p>
            <a:r>
              <a:rPr lang="zh-CN" altLang="en-US"/>
              <a:t>Intuitively, it can be thought of as the number of moves a rook piece (or castle) in chess would take to move between the points, if it were limited to moving one square at a time. </a:t>
            </a:r>
            <a:endParaRPr lang="zh-CN" altLang="en-US"/>
          </a:p>
          <a:p>
            <a:endParaRPr lang="zh-CN" altLang="en-US"/>
          </a:p>
          <a:p>
            <a:r>
              <a:rPr lang="zh-CN" altLang="en-US"/>
              <a:t>While the Manhattan distance does suffer if some features have larger values than others, the effect is not as dramatic as in the case of Euclidean.</a:t>
            </a:r>
            <a:endParaRPr lang="zh-CN" altLang="en-US"/>
          </a:p>
        </p:txBody>
      </p:sp>
      <p:sp>
        <p:nvSpPr>
          <p:cNvPr id="4" name="文本框 3"/>
          <p:cNvSpPr txBox="1"/>
          <p:nvPr/>
        </p:nvSpPr>
        <p:spPr>
          <a:xfrm>
            <a:off x="647700" y="3957320"/>
            <a:ext cx="7515225" cy="2584450"/>
          </a:xfrm>
          <a:prstGeom prst="rect">
            <a:avLst/>
          </a:prstGeom>
          <a:noFill/>
        </p:spPr>
        <p:txBody>
          <a:bodyPr wrap="square" rtlCol="0" anchor="t">
            <a:spAutoFit/>
          </a:bodyPr>
          <a:p>
            <a:r>
              <a:rPr lang="en-US" altLang="zh-CN"/>
              <a:t>3.</a:t>
            </a:r>
            <a:r>
              <a:rPr lang="zh-CN" altLang="en-US" b="1">
                <a:sym typeface="+mn-ea"/>
              </a:rPr>
              <a:t>Cosine distance</a:t>
            </a:r>
            <a:endParaRPr lang="zh-CN" altLang="en-US" b="1">
              <a:sym typeface="+mn-ea"/>
            </a:endParaRPr>
          </a:p>
          <a:p>
            <a:endParaRPr lang="en-US" altLang="zh-CN"/>
          </a:p>
          <a:p>
            <a:r>
              <a:rPr lang="zh-CN" altLang="en-US"/>
              <a:t>The </a:t>
            </a:r>
            <a:r>
              <a:rPr lang="zh-CN" altLang="en-US" b="1"/>
              <a:t>Cosine distance</a:t>
            </a:r>
            <a:r>
              <a:rPr lang="zh-CN" altLang="en-US"/>
              <a:t> is better suited to cases where some features are larger than others and when there are lots of zeros in the dataset. </a:t>
            </a:r>
            <a:endParaRPr lang="zh-CN" altLang="en-US"/>
          </a:p>
          <a:p>
            <a:endParaRPr lang="zh-CN" altLang="en-US"/>
          </a:p>
          <a:p>
            <a:r>
              <a:rPr lang="zh-CN" altLang="en-US"/>
              <a:t>Intuitively, we draw a line from the origin to each of the samples, and measure the angle between those lines.</a:t>
            </a:r>
            <a:endParaRPr lang="zh-CN" altLang="en-US"/>
          </a:p>
          <a:p>
            <a:endParaRPr lang="zh-CN" altLang="en-US"/>
          </a:p>
          <a:p>
            <a:endParaRPr lang="zh-CN" altLang="en-US"/>
          </a:p>
        </p:txBody>
      </p:sp>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8470" y="730885"/>
            <a:ext cx="4185920" cy="521970"/>
          </a:xfrm>
          <a:prstGeom prst="rect">
            <a:avLst/>
          </a:prstGeom>
          <a:noFill/>
        </p:spPr>
        <p:txBody>
          <a:bodyPr wrap="square" rtlCol="0" anchor="t">
            <a:spAutoFit/>
          </a:bodyPr>
          <a:p>
            <a:r>
              <a:rPr lang="zh-CN" altLang="en-US" sz="2800" b="1"/>
              <a:t>How it works</a:t>
            </a:r>
            <a:endParaRPr lang="zh-CN" altLang="en-US" sz="2800" b="1"/>
          </a:p>
        </p:txBody>
      </p:sp>
      <p:sp>
        <p:nvSpPr>
          <p:cNvPr id="4" name="文本框 3"/>
          <p:cNvSpPr txBox="1"/>
          <p:nvPr/>
        </p:nvSpPr>
        <p:spPr>
          <a:xfrm>
            <a:off x="458470" y="1456690"/>
            <a:ext cx="8147685" cy="1753235"/>
          </a:xfrm>
          <a:prstGeom prst="rect">
            <a:avLst/>
          </a:prstGeom>
          <a:noFill/>
        </p:spPr>
        <p:txBody>
          <a:bodyPr wrap="square" rtlCol="0" anchor="t">
            <a:spAutoFit/>
          </a:bodyPr>
          <a:p>
            <a:r>
              <a:rPr lang="zh-CN" altLang="en-US"/>
              <a:t>In the k-means algorithm, each feature is used without any regard to its weight. In essence, all features are assumed to be on the same scale. We saw the problems with not scaling features. </a:t>
            </a:r>
            <a:endParaRPr lang="zh-CN" altLang="en-US"/>
          </a:p>
          <a:p>
            <a:endParaRPr lang="zh-CN" altLang="en-US"/>
          </a:p>
          <a:p>
            <a:r>
              <a:rPr lang="zh-CN" altLang="en-US"/>
              <a:t>The result of this is that k-means is looking for circular clusters, as shown in the following screenshot:</a:t>
            </a:r>
            <a:endParaRPr lang="zh-CN" altLang="en-US"/>
          </a:p>
        </p:txBody>
      </p:sp>
      <p:pic>
        <p:nvPicPr>
          <p:cNvPr id="6" name="图片 5"/>
          <p:cNvPicPr>
            <a:picLocks noChangeAspect="1"/>
          </p:cNvPicPr>
          <p:nvPr/>
        </p:nvPicPr>
        <p:blipFill>
          <a:blip r:embed="rId1"/>
          <a:stretch>
            <a:fillRect/>
          </a:stretch>
        </p:blipFill>
        <p:spPr>
          <a:xfrm>
            <a:off x="593725" y="3667125"/>
            <a:ext cx="7877175" cy="2334260"/>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9925" y="791210"/>
            <a:ext cx="7567295" cy="2030095"/>
          </a:xfrm>
          <a:prstGeom prst="rect">
            <a:avLst/>
          </a:prstGeom>
          <a:noFill/>
        </p:spPr>
        <p:txBody>
          <a:bodyPr wrap="square" rtlCol="0" anchor="t">
            <a:spAutoFit/>
          </a:bodyPr>
          <a:p>
            <a:r>
              <a:rPr lang="zh-CN" altLang="en-US"/>
              <a:t>As we can see in the preceding screenshot, not all clusters have this shape. The blue cluster is circular and is of the type that k-means is very good at picking up. </a:t>
            </a:r>
            <a:endParaRPr lang="zh-CN" altLang="en-US"/>
          </a:p>
          <a:p>
            <a:endParaRPr lang="zh-CN" altLang="en-US"/>
          </a:p>
          <a:p>
            <a:r>
              <a:rPr lang="zh-CN" altLang="en-US"/>
              <a:t>The red cluster is an ellipse. The k-means algorithm can pick up clusters of this shape with some feature scaling. The third cluster isn't even convex—it is an odd shape that k-means will have trouble discovering.</a:t>
            </a:r>
            <a:endParaRPr lang="zh-CN" altLang="en-US"/>
          </a:p>
        </p:txBody>
      </p:sp>
      <p:sp>
        <p:nvSpPr>
          <p:cNvPr id="4" name="文本框 3"/>
          <p:cNvSpPr txBox="1"/>
          <p:nvPr/>
        </p:nvSpPr>
        <p:spPr>
          <a:xfrm>
            <a:off x="669925" y="3272155"/>
            <a:ext cx="7752080" cy="2030095"/>
          </a:xfrm>
          <a:prstGeom prst="rect">
            <a:avLst/>
          </a:prstGeom>
          <a:noFill/>
        </p:spPr>
        <p:txBody>
          <a:bodyPr wrap="square" rtlCol="0" anchor="t">
            <a:spAutoFit/>
          </a:bodyPr>
          <a:p>
            <a:r>
              <a:rPr lang="zh-CN" altLang="en-US"/>
              <a:t>The EAC algorithm works by remapping the features onto a new space, in essence turning each run of the k-means algorithm into a transformer using the same principles we saw the previous section using k-means for feature reduction. </a:t>
            </a:r>
            <a:endParaRPr lang="zh-CN" altLang="en-US"/>
          </a:p>
          <a:p>
            <a:endParaRPr lang="zh-CN" altLang="en-US"/>
          </a:p>
          <a:p>
            <a:r>
              <a:rPr lang="zh-CN" altLang="en-US"/>
              <a:t>In this case, though, we only use the actual label and not the distance to each centroid.This is the data that is recorded in the co-association matrix.</a:t>
            </a:r>
            <a:endParaRPr lang="zh-CN" alt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55955" y="869950"/>
            <a:ext cx="7449820" cy="2030095"/>
          </a:xfrm>
          <a:prstGeom prst="rect">
            <a:avLst/>
          </a:prstGeom>
          <a:noFill/>
        </p:spPr>
        <p:txBody>
          <a:bodyPr wrap="square" rtlCol="0" anchor="t">
            <a:spAutoFit/>
          </a:bodyPr>
          <a:p>
            <a:r>
              <a:rPr lang="zh-CN" altLang="en-US"/>
              <a:t>The result is that EAC now only cares about how close things are to each other, not how they are placed in the original feature space. There are still issues around unscaled features. </a:t>
            </a:r>
            <a:endParaRPr lang="zh-CN" altLang="en-US"/>
          </a:p>
          <a:p>
            <a:endParaRPr lang="zh-CN" altLang="en-US"/>
          </a:p>
          <a:p>
            <a:r>
              <a:rPr lang="zh-CN" altLang="en-US"/>
              <a:t>Feature scaling is important and should be done anyway (we did it using tf-idf in this chapter, which results in feature values having</a:t>
            </a:r>
            <a:endParaRPr lang="zh-CN" altLang="en-US"/>
          </a:p>
          <a:p>
            <a:r>
              <a:rPr lang="zh-CN" altLang="en-US"/>
              <a:t>the same scale).</a:t>
            </a:r>
            <a:endParaRPr lang="zh-CN"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3720" y="954405"/>
            <a:ext cx="7317740" cy="1229995"/>
          </a:xfrm>
          <a:prstGeom prst="rect">
            <a:avLst/>
          </a:prstGeom>
          <a:noFill/>
        </p:spPr>
        <p:txBody>
          <a:bodyPr wrap="square" rtlCol="0" anchor="t">
            <a:spAutoFit/>
          </a:bodyPr>
          <a:p>
            <a:pPr algn="l"/>
            <a:r>
              <a:rPr lang="en-US" sz="2800" b="1">
                <a:sym typeface="+mn-ea"/>
              </a:rPr>
              <a:t>Reference:</a:t>
            </a:r>
            <a:endParaRPr lang="en-US" sz="2800" b="1">
              <a:sym typeface="+mn-ea"/>
            </a:endParaRPr>
          </a:p>
          <a:p>
            <a:pPr algn="l"/>
            <a:endParaRPr lang="en-US" sz="2800" b="1">
              <a:sym typeface="+mn-ea"/>
            </a:endParaRPr>
          </a:p>
          <a:p>
            <a:pPr algn="l"/>
            <a:r>
              <a:rPr lang="en-US"/>
              <a:t>Learning Data Mining with Python                 </a:t>
            </a:r>
            <a:r>
              <a:rPr lang="en-US" b="1" i="1"/>
              <a:t>Robert Layton</a:t>
            </a:r>
            <a:r>
              <a:rPr lang="en-US"/>
              <a:t> April 2017</a:t>
            </a: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sz="4000" b="1"/>
              <a:t>Thank You!!</a:t>
            </a:r>
            <a:endParaRPr lang="en-US" altLang="zh-CN" sz="4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5800" y="612140"/>
            <a:ext cx="4450080" cy="368300"/>
          </a:xfrm>
          <a:prstGeom prst="rect">
            <a:avLst/>
          </a:prstGeom>
          <a:noFill/>
        </p:spPr>
        <p:txBody>
          <a:bodyPr wrap="none" rtlCol="0" anchor="t">
            <a:spAutoFit/>
          </a:bodyPr>
          <a:p>
            <a:r>
              <a:rPr lang="zh-CN" altLang="en-US">
                <a:sym typeface="+mn-ea"/>
              </a:rPr>
              <a:t>This can be seen in the following diagram:</a:t>
            </a:r>
            <a:endParaRPr lang="zh-CN" altLang="en-US"/>
          </a:p>
        </p:txBody>
      </p:sp>
      <p:pic>
        <p:nvPicPr>
          <p:cNvPr id="4" name="图片 3"/>
          <p:cNvPicPr>
            <a:picLocks noChangeAspect="1"/>
          </p:cNvPicPr>
          <p:nvPr/>
        </p:nvPicPr>
        <p:blipFill>
          <a:blip r:embed="rId1"/>
          <a:stretch>
            <a:fillRect/>
          </a:stretch>
        </p:blipFill>
        <p:spPr>
          <a:xfrm>
            <a:off x="129540" y="982345"/>
            <a:ext cx="8884920" cy="3369310"/>
          </a:xfrm>
          <a:prstGeom prst="rect">
            <a:avLst/>
          </a:prstGeom>
        </p:spPr>
      </p:pic>
      <p:sp>
        <p:nvSpPr>
          <p:cNvPr id="5" name="文本框 4"/>
          <p:cNvSpPr txBox="1"/>
          <p:nvPr/>
        </p:nvSpPr>
        <p:spPr>
          <a:xfrm>
            <a:off x="300990" y="4217670"/>
            <a:ext cx="8713470" cy="2584450"/>
          </a:xfrm>
          <a:prstGeom prst="rect">
            <a:avLst/>
          </a:prstGeom>
          <a:noFill/>
        </p:spPr>
        <p:txBody>
          <a:bodyPr wrap="square" rtlCol="0" anchor="t">
            <a:spAutoFit/>
          </a:bodyPr>
          <a:p>
            <a:r>
              <a:rPr lang="zh-CN" altLang="en-US"/>
              <a:t>In this example, each of the grey circles are in the same distance from the white</a:t>
            </a:r>
            <a:endParaRPr lang="zh-CN" altLang="en-US"/>
          </a:p>
          <a:p>
            <a:r>
              <a:rPr lang="zh-CN" altLang="en-US"/>
              <a:t>circle. In (a), the distances are </a:t>
            </a:r>
            <a:r>
              <a:rPr lang="zh-CN" altLang="en-US" b="1"/>
              <a:t>Euclidean</a:t>
            </a:r>
            <a:r>
              <a:rPr lang="zh-CN" altLang="en-US"/>
              <a:t>, and therefore, similar distances fit around</a:t>
            </a:r>
            <a:endParaRPr lang="zh-CN" altLang="en-US"/>
          </a:p>
          <a:p>
            <a:r>
              <a:rPr lang="zh-CN" altLang="en-US"/>
              <a:t>a circle. This distance can be measured using a ruler. In (b), the distances are</a:t>
            </a:r>
            <a:endParaRPr lang="zh-CN" altLang="en-US"/>
          </a:p>
          <a:p>
            <a:r>
              <a:rPr lang="zh-CN" altLang="en-US" b="1"/>
              <a:t>Manhattan</a:t>
            </a:r>
            <a:r>
              <a:rPr lang="zh-CN" altLang="en-US"/>
              <a:t>, also called City Block. </a:t>
            </a:r>
            <a:endParaRPr lang="zh-CN" altLang="en-US"/>
          </a:p>
          <a:p>
            <a:endParaRPr lang="zh-CN" altLang="en-US"/>
          </a:p>
          <a:p>
            <a:r>
              <a:rPr lang="zh-CN" altLang="en-US"/>
              <a:t>We compute the distance by moving across rows and columns, similar to how a Rook (Castle) in Chess moves. Finally, in (c), we have the </a:t>
            </a:r>
            <a:r>
              <a:rPr lang="zh-CN" altLang="en-US" b="1"/>
              <a:t>Cosine distance</a:t>
            </a:r>
            <a:r>
              <a:rPr lang="zh-CN" altLang="en-US"/>
              <a:t> that is measured by computing the angle between the lines drawn from the sample to the vector, and ignore the actual length of the line.</a:t>
            </a:r>
            <a:endParaRPr lang="zh-CN" altLang="en-US"/>
          </a:p>
        </p:txBody>
      </p:sp>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7025" y="890270"/>
            <a:ext cx="7752715" cy="4523105"/>
          </a:xfrm>
          <a:prstGeom prst="rect">
            <a:avLst/>
          </a:prstGeom>
          <a:noFill/>
        </p:spPr>
        <p:txBody>
          <a:bodyPr wrap="square" rtlCol="0" anchor="t">
            <a:spAutoFit/>
          </a:bodyPr>
          <a:p>
            <a:r>
              <a:rPr lang="zh-CN" altLang="en-US" b="1">
                <a:solidFill>
                  <a:srgbClr val="FF0000"/>
                </a:solidFill>
              </a:rPr>
              <a:t>The distance metric chosen can have a large impact on the final performance</a:t>
            </a:r>
            <a:r>
              <a:rPr lang="en-US" altLang="zh-CN" b="1">
                <a:solidFill>
                  <a:srgbClr val="FF0000"/>
                </a:solidFill>
              </a:rPr>
              <a:t>!!</a:t>
            </a:r>
            <a:endParaRPr lang="en-US" altLang="zh-CN" b="1">
              <a:solidFill>
                <a:srgbClr val="FF0000"/>
              </a:solidFill>
            </a:endParaRPr>
          </a:p>
          <a:p>
            <a:endParaRPr lang="zh-CN" altLang="en-US" b="1">
              <a:solidFill>
                <a:srgbClr val="FF0000"/>
              </a:solidFill>
            </a:endParaRPr>
          </a:p>
          <a:p>
            <a:r>
              <a:rPr lang="zh-CN" altLang="en-US"/>
              <a:t>For example, if you have many features, the </a:t>
            </a:r>
            <a:r>
              <a:rPr lang="zh-CN" altLang="en-US" b="1"/>
              <a:t>Euclidean distance</a:t>
            </a:r>
            <a:r>
              <a:rPr lang="zh-CN" altLang="en-US"/>
              <a:t> between random samples approaches the same value. This makes it hard to compare samples as the distances are the same! </a:t>
            </a:r>
            <a:endParaRPr lang="zh-CN" altLang="en-US"/>
          </a:p>
          <a:p>
            <a:endParaRPr lang="zh-CN" altLang="en-US"/>
          </a:p>
          <a:p>
            <a:r>
              <a:rPr lang="zh-CN" altLang="en-US" b="1"/>
              <a:t>Manhattan distance </a:t>
            </a:r>
            <a:r>
              <a:rPr lang="zh-CN" altLang="en-US"/>
              <a:t>can be more stable in some circumstances, but if some features have very large values, this can overrule lots of similarities in other features. </a:t>
            </a:r>
            <a:endParaRPr lang="zh-CN" altLang="en-US"/>
          </a:p>
          <a:p>
            <a:endParaRPr lang="zh-CN" altLang="en-US"/>
          </a:p>
          <a:p>
            <a:r>
              <a:rPr lang="zh-CN" altLang="en-US"/>
              <a:t>Finally, </a:t>
            </a:r>
            <a:r>
              <a:rPr lang="zh-CN" altLang="en-US" b="1"/>
              <a:t>Cosine distance </a:t>
            </a:r>
            <a:r>
              <a:rPr lang="zh-CN" altLang="en-US"/>
              <a:t>is a good metric for comparing</a:t>
            </a:r>
            <a:endParaRPr lang="zh-CN" altLang="en-US"/>
          </a:p>
          <a:p>
            <a:r>
              <a:rPr lang="zh-CN" altLang="en-US"/>
              <a:t>items with a large number of features, but it discards some information about the length of the vector, which is useful in some circumstances.</a:t>
            </a:r>
            <a:endParaRPr lang="zh-CN" altLang="en-US"/>
          </a:p>
          <a:p>
            <a:endParaRPr lang="zh-CN" altLang="en-US"/>
          </a:p>
          <a:p>
            <a:r>
              <a:rPr lang="zh-CN" altLang="en-US"/>
              <a:t>For this </a:t>
            </a:r>
            <a:r>
              <a:rPr lang="en-US" altLang="zh-CN"/>
              <a:t>experiement</a:t>
            </a:r>
            <a:r>
              <a:rPr lang="zh-CN" altLang="en-US"/>
              <a:t>, we will stay with </a:t>
            </a:r>
            <a:r>
              <a:rPr lang="zh-CN" altLang="en-US" b="1"/>
              <a:t>Euclidean distance</a:t>
            </a:r>
            <a:endParaRPr lang="zh-CN" altLang="en-US" b="1"/>
          </a:p>
        </p:txBody>
      </p:sp>
      <p:sp>
        <p:nvSpPr>
          <p:cNvPr id="10" name="文本框 9"/>
          <p:cNvSpPr txBox="1"/>
          <p:nvPr/>
        </p:nvSpPr>
        <p:spPr>
          <a:xfrm>
            <a:off x="363855" y="7620"/>
            <a:ext cx="2316480" cy="368300"/>
          </a:xfrm>
          <a:prstGeom prst="rect">
            <a:avLst/>
          </a:prstGeom>
          <a:noFill/>
        </p:spPr>
        <p:txBody>
          <a:bodyPr wrap="none" rtlCol="0" anchor="t">
            <a:spAutoFit/>
          </a:bodyPr>
          <a:p>
            <a:r>
              <a:rPr lang="en-US" b="1" dirty="0" smtClean="0">
                <a:solidFill>
                  <a:schemeClr val="tx1"/>
                </a:solidFill>
                <a:sym typeface="+mn-ea"/>
              </a:rPr>
              <a:t>K Nearest Neighbor</a:t>
            </a:r>
            <a:endParaRPr lang="en-US" b="1" dirty="0" smtClean="0">
              <a:solidFill>
                <a:schemeClr val="tx1"/>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60045" y="612140"/>
            <a:ext cx="7633970" cy="521970"/>
          </a:xfrm>
          <a:prstGeom prst="rect">
            <a:avLst/>
          </a:prstGeom>
          <a:noFill/>
        </p:spPr>
        <p:txBody>
          <a:bodyPr wrap="square" rtlCol="0" anchor="t">
            <a:spAutoFit/>
          </a:bodyPr>
          <a:p>
            <a:r>
              <a:rPr lang="zh-CN" altLang="en-US" sz="2800" b="1"/>
              <a:t>Loading the dataset</a:t>
            </a:r>
            <a:endParaRPr lang="zh-CN" altLang="en-US" sz="2800" b="1"/>
          </a:p>
        </p:txBody>
      </p:sp>
      <p:sp>
        <p:nvSpPr>
          <p:cNvPr id="4" name="文本框 3"/>
          <p:cNvSpPr txBox="1"/>
          <p:nvPr/>
        </p:nvSpPr>
        <p:spPr>
          <a:xfrm>
            <a:off x="360045" y="1250950"/>
            <a:ext cx="8423910" cy="2306955"/>
          </a:xfrm>
          <a:prstGeom prst="rect">
            <a:avLst/>
          </a:prstGeom>
          <a:noFill/>
        </p:spPr>
        <p:txBody>
          <a:bodyPr wrap="square" rtlCol="0" anchor="t">
            <a:spAutoFit/>
          </a:bodyPr>
          <a:p>
            <a:r>
              <a:rPr lang="zh-CN" altLang="en-US"/>
              <a:t>The dataset we are going to use is called </a:t>
            </a:r>
            <a:r>
              <a:rPr lang="zh-CN" altLang="en-US" b="1"/>
              <a:t>Ionosphere</a:t>
            </a:r>
            <a:r>
              <a:rPr lang="zh-CN" altLang="en-US"/>
              <a:t>, which is the recording of many high-frequency antennas. The aim of the antennas is to determine whether there is a structure in the ionosphere and a region in the upper atmosphere. Those that have a structure are deemed good, while those that do not are deemed bad. </a:t>
            </a:r>
            <a:endParaRPr lang="zh-CN" altLang="en-US"/>
          </a:p>
          <a:p>
            <a:endParaRPr lang="zh-CN" altLang="en-US"/>
          </a:p>
          <a:p>
            <a:r>
              <a:rPr lang="zh-CN" altLang="en-US"/>
              <a:t>The aim of this application is to build a data mining classifier that can determine whether an image is good or bad.</a:t>
            </a:r>
            <a:endParaRPr lang="zh-CN" altLang="en-US"/>
          </a:p>
        </p:txBody>
      </p:sp>
      <p:pic>
        <p:nvPicPr>
          <p:cNvPr id="5" name="图片 4" descr="16149273389_fed49686fb_o"/>
          <p:cNvPicPr>
            <a:picLocks noChangeAspect="1"/>
          </p:cNvPicPr>
          <p:nvPr/>
        </p:nvPicPr>
        <p:blipFill>
          <a:blip r:embed="rId1"/>
          <a:stretch>
            <a:fillRect/>
          </a:stretch>
        </p:blipFill>
        <p:spPr>
          <a:xfrm>
            <a:off x="621030" y="3557905"/>
            <a:ext cx="5532120" cy="3009900"/>
          </a:xfrm>
          <a:prstGeom prst="rect">
            <a:avLst/>
          </a:prstGeom>
        </p:spPr>
      </p:pic>
      <p:sp>
        <p:nvSpPr>
          <p:cNvPr id="6" name="文本框 5"/>
          <p:cNvSpPr txBox="1"/>
          <p:nvPr/>
        </p:nvSpPr>
        <p:spPr>
          <a:xfrm>
            <a:off x="6243955" y="3679190"/>
            <a:ext cx="2540000" cy="922020"/>
          </a:xfrm>
          <a:prstGeom prst="rect">
            <a:avLst/>
          </a:prstGeom>
          <a:noFill/>
        </p:spPr>
        <p:txBody>
          <a:bodyPr wrap="square" rtlCol="0" anchor="t">
            <a:spAutoFit/>
          </a:bodyPr>
          <a:p>
            <a:r>
              <a:rPr lang="zh-CN" altLang="en-US"/>
              <a:t>the dataset in a directory called Data in your home folder.</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93700" y="774700"/>
            <a:ext cx="8356600" cy="922020"/>
          </a:xfrm>
          <a:prstGeom prst="rect">
            <a:avLst/>
          </a:prstGeom>
          <a:noFill/>
        </p:spPr>
        <p:txBody>
          <a:bodyPr wrap="square" rtlCol="0" anchor="t">
            <a:spAutoFit/>
          </a:bodyPr>
          <a:p>
            <a:r>
              <a:rPr lang="zh-CN" altLang="en-US"/>
              <a:t>For each row in the dataset, there are 35 values. The first 34 are measurements taken from the 17 antennas (two values for each antenna). The last is either 'g' or 'b'; that stands for good and bad, respectively.</a:t>
            </a:r>
            <a:endParaRPr lang="zh-CN" altLang="en-US"/>
          </a:p>
        </p:txBody>
      </p:sp>
      <p:sp>
        <p:nvSpPr>
          <p:cNvPr id="4" name="文本框 3"/>
          <p:cNvSpPr txBox="1"/>
          <p:nvPr/>
        </p:nvSpPr>
        <p:spPr>
          <a:xfrm>
            <a:off x="433070" y="2131060"/>
            <a:ext cx="8277860" cy="645160"/>
          </a:xfrm>
          <a:prstGeom prst="rect">
            <a:avLst/>
          </a:prstGeom>
          <a:noFill/>
        </p:spPr>
        <p:txBody>
          <a:bodyPr wrap="square" rtlCol="0" anchor="t">
            <a:spAutoFit/>
          </a:bodyPr>
          <a:p>
            <a:r>
              <a:rPr lang="zh-CN" altLang="en-US"/>
              <a:t>Start the IPython Notebook server and create a new notebook called Ionosphere Nearest Neighbors for this chapter.</a:t>
            </a:r>
            <a:endParaRPr lang="zh-CN" altLang="en-US"/>
          </a:p>
        </p:txBody>
      </p:sp>
      <p:sp>
        <p:nvSpPr>
          <p:cNvPr id="5" name="文本框 4"/>
          <p:cNvSpPr txBox="1"/>
          <p:nvPr/>
        </p:nvSpPr>
        <p:spPr>
          <a:xfrm>
            <a:off x="433070" y="3106420"/>
            <a:ext cx="8068310" cy="368300"/>
          </a:xfrm>
          <a:prstGeom prst="rect">
            <a:avLst/>
          </a:prstGeom>
          <a:noFill/>
        </p:spPr>
        <p:txBody>
          <a:bodyPr wrap="square" rtlCol="0" anchor="t">
            <a:spAutoFit/>
          </a:bodyPr>
          <a:p>
            <a:r>
              <a:rPr lang="zh-CN" altLang="en-US"/>
              <a:t>First, we load up the NumPy and csv libraries that we will need for our code:</a:t>
            </a:r>
            <a:endParaRPr lang="zh-CN" altLang="en-US"/>
          </a:p>
        </p:txBody>
      </p:sp>
      <p:sp>
        <p:nvSpPr>
          <p:cNvPr id="12" name="文本框 11"/>
          <p:cNvSpPr txBox="1"/>
          <p:nvPr/>
        </p:nvSpPr>
        <p:spPr>
          <a:xfrm>
            <a:off x="433070" y="4763135"/>
            <a:ext cx="7897495" cy="645160"/>
          </a:xfrm>
          <a:prstGeom prst="rect">
            <a:avLst/>
          </a:prstGeom>
          <a:noFill/>
        </p:spPr>
        <p:txBody>
          <a:bodyPr wrap="square" rtlCol="0" anchor="t">
            <a:spAutoFit/>
          </a:bodyPr>
          <a:p>
            <a:r>
              <a:rPr lang="zh-CN" altLang="en-US"/>
              <a:t>To load the dataset, we first get the filename of the dataset. First, get the folder the dataset is stored in from your data folder:</a:t>
            </a:r>
            <a:endParaRPr lang="zh-CN" altLang="en-US"/>
          </a:p>
        </p:txBody>
      </p:sp>
      <p:sp>
        <p:nvSpPr>
          <p:cNvPr id="15" name="文本框 14"/>
          <p:cNvSpPr txBox="1"/>
          <p:nvPr/>
        </p:nvSpPr>
        <p:spPr>
          <a:xfrm>
            <a:off x="577215" y="3883025"/>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numpy as np</a:t>
            </a:r>
            <a:endParaRPr lang="zh-CN" altLang="en-US" i="1"/>
          </a:p>
        </p:txBody>
      </p:sp>
      <p:sp>
        <p:nvSpPr>
          <p:cNvPr id="16" name="文本框 15"/>
          <p:cNvSpPr txBox="1"/>
          <p:nvPr/>
        </p:nvSpPr>
        <p:spPr>
          <a:xfrm>
            <a:off x="577215" y="5647055"/>
            <a:ext cx="860806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data_filename = os.path.join(data_folder, "Ionosphere","ionosphere.data")</a:t>
            </a:r>
            <a:endParaRPr lang="zh-CN" altLang="en-US"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7655" y="943610"/>
            <a:ext cx="8305165" cy="1198880"/>
          </a:xfrm>
          <a:prstGeom prst="rect">
            <a:avLst/>
          </a:prstGeom>
          <a:noFill/>
        </p:spPr>
        <p:txBody>
          <a:bodyPr wrap="square" rtlCol="0" anchor="t">
            <a:spAutoFit/>
          </a:bodyPr>
          <a:p>
            <a:r>
              <a:rPr lang="zh-CN" altLang="en-US"/>
              <a:t>We then create the X and y NumPy arrays to store the dataset in. The sizes of these arrays are known from the dataset. Don't worry if you don't know the size of future datasets—we will use other methods to load the dataset in future chapters and you won't need to know this size beforehand:</a:t>
            </a:r>
            <a:endParaRPr lang="zh-CN" altLang="en-US"/>
          </a:p>
        </p:txBody>
      </p:sp>
      <p:sp>
        <p:nvSpPr>
          <p:cNvPr id="4" name="文本框 3"/>
          <p:cNvSpPr txBox="1"/>
          <p:nvPr/>
        </p:nvSpPr>
        <p:spPr>
          <a:xfrm>
            <a:off x="945515" y="2434590"/>
            <a:ext cx="465963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X = np.zeros((351, 34), dtype='float')</a:t>
            </a:r>
            <a:endParaRPr lang="zh-CN" altLang="en-US" i="1"/>
          </a:p>
          <a:p>
            <a:pPr marL="285750" indent="-285750">
              <a:buFont typeface="Arial" panose="020B0604020202020204" pitchFamily="34" charset="0"/>
              <a:buChar char="•"/>
            </a:pPr>
            <a:r>
              <a:rPr lang="zh-CN" altLang="en-US" i="1"/>
              <a:t>y = np.zeros((351,), dtype='bool')</a:t>
            </a:r>
            <a:endParaRPr lang="zh-CN" altLang="en-US" i="1"/>
          </a:p>
        </p:txBody>
      </p:sp>
      <p:sp>
        <p:nvSpPr>
          <p:cNvPr id="5" name="文本框 4"/>
          <p:cNvSpPr txBox="1"/>
          <p:nvPr/>
        </p:nvSpPr>
        <p:spPr>
          <a:xfrm>
            <a:off x="287655" y="3394075"/>
            <a:ext cx="8305165" cy="1476375"/>
          </a:xfrm>
          <a:prstGeom prst="rect">
            <a:avLst/>
          </a:prstGeom>
          <a:noFill/>
        </p:spPr>
        <p:txBody>
          <a:bodyPr wrap="square" rtlCol="0" anchor="t">
            <a:spAutoFit/>
          </a:bodyPr>
          <a:p>
            <a:r>
              <a:rPr lang="zh-CN" altLang="en-US"/>
              <a:t>The dataset is in a Comma-Separated Values (CSV) format, which is a commonly used format for datasets. We are going to use the csv module to load this file.</a:t>
            </a:r>
            <a:endParaRPr lang="zh-CN" altLang="en-US"/>
          </a:p>
          <a:p>
            <a:endParaRPr lang="zh-CN" altLang="en-US"/>
          </a:p>
          <a:p>
            <a:r>
              <a:rPr lang="zh-CN" altLang="en-US"/>
              <a:t>Import it and set up a csv reader object:</a:t>
            </a:r>
            <a:endParaRPr lang="zh-CN" altLang="en-US"/>
          </a:p>
        </p:txBody>
      </p:sp>
      <p:sp>
        <p:nvSpPr>
          <p:cNvPr id="6" name="文本框 5"/>
          <p:cNvSpPr txBox="1"/>
          <p:nvPr/>
        </p:nvSpPr>
        <p:spPr>
          <a:xfrm>
            <a:off x="945515" y="5046980"/>
            <a:ext cx="751522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with open(data_filename, 'r') as input_file:</a:t>
            </a:r>
            <a:endParaRPr lang="zh-CN" altLang="en-US" i="1"/>
          </a:p>
          <a:p>
            <a:r>
              <a:rPr lang="en-US" altLang="zh-CN" i="1"/>
              <a:t>	</a:t>
            </a:r>
            <a:r>
              <a:rPr lang="zh-CN" altLang="en-US" i="1"/>
              <a:t>reader = csv.reader(input_file)</a:t>
            </a:r>
            <a:endParaRPr lang="zh-CN" altLang="en-US"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53060" y="588645"/>
            <a:ext cx="8411210" cy="1198880"/>
          </a:xfrm>
          <a:prstGeom prst="rect">
            <a:avLst/>
          </a:prstGeom>
          <a:noFill/>
        </p:spPr>
        <p:txBody>
          <a:bodyPr wrap="square" rtlCol="0" anchor="t">
            <a:spAutoFit/>
          </a:bodyPr>
          <a:p>
            <a:r>
              <a:rPr lang="zh-CN" altLang="en-US"/>
              <a:t>Next, we loop over the lines in the file. Each line represents a new set of measurements, which is a sample in this dataset. We use the enumerate function to get the line's index as well, so we can update the appropriate sample in the dataset (X):</a:t>
            </a:r>
            <a:endParaRPr lang="zh-CN" altLang="en-US"/>
          </a:p>
        </p:txBody>
      </p:sp>
      <p:sp>
        <p:nvSpPr>
          <p:cNvPr id="4" name="文本框 3"/>
          <p:cNvSpPr txBox="1"/>
          <p:nvPr/>
        </p:nvSpPr>
        <p:spPr>
          <a:xfrm>
            <a:off x="826770" y="2132330"/>
            <a:ext cx="454025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for i, row in enumerate(reader):</a:t>
            </a:r>
            <a:endParaRPr lang="zh-CN" altLang="en-US" i="1"/>
          </a:p>
        </p:txBody>
      </p:sp>
      <p:sp>
        <p:nvSpPr>
          <p:cNvPr id="5" name="文本框 4"/>
          <p:cNvSpPr txBox="1"/>
          <p:nvPr/>
        </p:nvSpPr>
        <p:spPr>
          <a:xfrm>
            <a:off x="366395" y="2662555"/>
            <a:ext cx="8411210" cy="645160"/>
          </a:xfrm>
          <a:prstGeom prst="rect">
            <a:avLst/>
          </a:prstGeom>
          <a:noFill/>
        </p:spPr>
        <p:txBody>
          <a:bodyPr wrap="square" rtlCol="0" anchor="t">
            <a:spAutoFit/>
          </a:bodyPr>
          <a:p>
            <a:r>
              <a:rPr lang="zh-CN" altLang="en-US"/>
              <a:t>We take the first 34 values from this sample, turn each into a float, and save that to our dataset:</a:t>
            </a:r>
            <a:endParaRPr lang="zh-CN" altLang="en-US"/>
          </a:p>
        </p:txBody>
      </p:sp>
      <p:sp>
        <p:nvSpPr>
          <p:cNvPr id="6" name="文本框 5"/>
          <p:cNvSpPr txBox="1"/>
          <p:nvPr/>
        </p:nvSpPr>
        <p:spPr>
          <a:xfrm>
            <a:off x="826770" y="3469640"/>
            <a:ext cx="614553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 = [float(datum) for datum in row[:-1]]</a:t>
            </a:r>
            <a:endParaRPr lang="zh-CN" altLang="en-US" i="1"/>
          </a:p>
          <a:p>
            <a:pPr marL="285750" indent="-285750">
              <a:buFont typeface="Arial" panose="020B0604020202020204" pitchFamily="34" charset="0"/>
              <a:buChar char="•"/>
            </a:pPr>
            <a:r>
              <a:rPr lang="zh-CN" altLang="en-US" i="1"/>
              <a:t>X[i] = data</a:t>
            </a:r>
            <a:endParaRPr lang="zh-CN" altLang="en-US" i="1"/>
          </a:p>
        </p:txBody>
      </p:sp>
      <p:sp>
        <p:nvSpPr>
          <p:cNvPr id="7" name="文本框 6"/>
          <p:cNvSpPr txBox="1"/>
          <p:nvPr/>
        </p:nvSpPr>
        <p:spPr>
          <a:xfrm>
            <a:off x="366395" y="4321175"/>
            <a:ext cx="8411210" cy="645160"/>
          </a:xfrm>
          <a:prstGeom prst="rect">
            <a:avLst/>
          </a:prstGeom>
          <a:noFill/>
        </p:spPr>
        <p:txBody>
          <a:bodyPr wrap="square" rtlCol="0" anchor="t">
            <a:spAutoFit/>
          </a:bodyPr>
          <a:p>
            <a:r>
              <a:rPr lang="zh-CN" altLang="en-US"/>
              <a:t>Finally, we take the last value of the row and set the class. We set it to 1 (or True) if it is a good sample, and 0 if it is not:</a:t>
            </a:r>
            <a:endParaRPr lang="zh-CN" altLang="en-US"/>
          </a:p>
        </p:txBody>
      </p:sp>
      <p:sp>
        <p:nvSpPr>
          <p:cNvPr id="8" name="文本框 7"/>
          <p:cNvSpPr txBox="1"/>
          <p:nvPr/>
        </p:nvSpPr>
        <p:spPr>
          <a:xfrm>
            <a:off x="826770" y="513969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y[i] = row[-1] == 'g'</a:t>
            </a:r>
            <a:endParaRPr lang="zh-CN" altLang="en-US" i="1"/>
          </a:p>
        </p:txBody>
      </p:sp>
      <p:sp>
        <p:nvSpPr>
          <p:cNvPr id="9" name="文本框 8"/>
          <p:cNvSpPr txBox="1"/>
          <p:nvPr/>
        </p:nvSpPr>
        <p:spPr>
          <a:xfrm>
            <a:off x="353060" y="5850255"/>
            <a:ext cx="8411210" cy="645160"/>
          </a:xfrm>
          <a:prstGeom prst="rect">
            <a:avLst/>
          </a:prstGeom>
          <a:noFill/>
        </p:spPr>
        <p:txBody>
          <a:bodyPr wrap="square" rtlCol="0" anchor="t">
            <a:spAutoFit/>
          </a:bodyPr>
          <a:p>
            <a:r>
              <a:rPr lang="zh-CN" altLang="en-US"/>
              <a:t>We now have a dataset of samples and features in X, and the corresponding</a:t>
            </a:r>
            <a:endParaRPr lang="zh-CN" altLang="en-US"/>
          </a:p>
          <a:p>
            <a:r>
              <a:rPr lang="zh-CN" altLang="en-US"/>
              <a:t>classes in y, as we did in the classification example in </a:t>
            </a:r>
            <a:r>
              <a:rPr lang="en-US" altLang="zh-CN"/>
              <a:t>experiement</a:t>
            </a:r>
            <a:r>
              <a:rPr lang="zh-CN" altLang="en-US"/>
              <a:t>1</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93065" y="723900"/>
            <a:ext cx="7713345" cy="521970"/>
          </a:xfrm>
          <a:prstGeom prst="rect">
            <a:avLst/>
          </a:prstGeom>
          <a:noFill/>
        </p:spPr>
        <p:txBody>
          <a:bodyPr wrap="square" rtlCol="0" anchor="t">
            <a:spAutoFit/>
          </a:bodyPr>
          <a:p>
            <a:r>
              <a:rPr lang="zh-CN" altLang="en-US" sz="2800" b="1"/>
              <a:t>Moving towards a standard workflow</a:t>
            </a:r>
            <a:endParaRPr lang="zh-CN" altLang="en-US" sz="2800" b="1"/>
          </a:p>
        </p:txBody>
      </p:sp>
      <p:sp>
        <p:nvSpPr>
          <p:cNvPr id="4" name="文本框 3"/>
          <p:cNvSpPr txBox="1"/>
          <p:nvPr/>
        </p:nvSpPr>
        <p:spPr>
          <a:xfrm>
            <a:off x="393065" y="1544320"/>
            <a:ext cx="7713345" cy="922020"/>
          </a:xfrm>
          <a:prstGeom prst="rect">
            <a:avLst/>
          </a:prstGeom>
          <a:noFill/>
        </p:spPr>
        <p:txBody>
          <a:bodyPr wrap="square" rtlCol="0" anchor="t">
            <a:spAutoFit/>
          </a:bodyPr>
          <a:p>
            <a:r>
              <a:rPr lang="zh-CN" altLang="en-US"/>
              <a:t>Estimators in </a:t>
            </a:r>
            <a:r>
              <a:rPr lang="zh-CN" altLang="en-US" b="1"/>
              <a:t>scikit</a:t>
            </a:r>
            <a:r>
              <a:rPr lang="zh-CN" altLang="en-US"/>
              <a:t>-</a:t>
            </a:r>
            <a:r>
              <a:rPr lang="zh-CN" altLang="en-US" b="1"/>
              <a:t>learn </a:t>
            </a:r>
            <a:r>
              <a:rPr lang="zh-CN" altLang="en-US"/>
              <a:t>have two main functions: </a:t>
            </a:r>
            <a:r>
              <a:rPr lang="zh-CN" altLang="en-US" b="1"/>
              <a:t>fit</a:t>
            </a:r>
            <a:r>
              <a:rPr lang="zh-CN" altLang="en-US"/>
              <a:t>() and </a:t>
            </a:r>
            <a:r>
              <a:rPr lang="zh-CN" altLang="en-US" b="1"/>
              <a:t>predict</a:t>
            </a:r>
            <a:r>
              <a:rPr lang="zh-CN" altLang="en-US"/>
              <a:t>().</a:t>
            </a:r>
            <a:endParaRPr lang="zh-CN" altLang="en-US"/>
          </a:p>
          <a:p>
            <a:r>
              <a:rPr lang="zh-CN" altLang="en-US"/>
              <a:t>We train the algorithm using the fit method and our training set. We evaluate it using the predict method on our testing set.</a:t>
            </a:r>
            <a:endParaRPr lang="zh-CN" altLang="en-US"/>
          </a:p>
        </p:txBody>
      </p:sp>
      <p:sp>
        <p:nvSpPr>
          <p:cNvPr id="5" name="文本框 4"/>
          <p:cNvSpPr txBox="1"/>
          <p:nvPr/>
        </p:nvSpPr>
        <p:spPr>
          <a:xfrm>
            <a:off x="393065" y="2881630"/>
            <a:ext cx="7713345" cy="645160"/>
          </a:xfrm>
          <a:prstGeom prst="rect">
            <a:avLst/>
          </a:prstGeom>
          <a:noFill/>
        </p:spPr>
        <p:txBody>
          <a:bodyPr wrap="square" rtlCol="0" anchor="t">
            <a:spAutoFit/>
          </a:bodyPr>
          <a:p>
            <a:r>
              <a:rPr lang="zh-CN" altLang="en-US"/>
              <a:t>First, we need to create these training and testing sets. As before, import and run the </a:t>
            </a:r>
            <a:r>
              <a:rPr lang="zh-CN" altLang="en-US" i="1"/>
              <a:t>train_test_split</a:t>
            </a:r>
            <a:r>
              <a:rPr lang="zh-CN" altLang="en-US"/>
              <a:t> function:</a:t>
            </a:r>
            <a:endParaRPr lang="zh-CN" altLang="en-US"/>
          </a:p>
        </p:txBody>
      </p:sp>
      <p:sp>
        <p:nvSpPr>
          <p:cNvPr id="6" name="文本框 5"/>
          <p:cNvSpPr txBox="1"/>
          <p:nvPr/>
        </p:nvSpPr>
        <p:spPr>
          <a:xfrm>
            <a:off x="972185" y="3808095"/>
            <a:ext cx="7134225"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sklearn.cross_validation import train_test_split</a:t>
            </a:r>
            <a:endParaRPr lang="zh-CN" altLang="en-US" i="1"/>
          </a:p>
          <a:p>
            <a:pPr marL="285750" indent="-285750">
              <a:buFont typeface="Arial" panose="020B0604020202020204" pitchFamily="34" charset="0"/>
              <a:buChar char="•"/>
            </a:pPr>
            <a:endParaRPr lang="zh-CN" altLang="en-US" i="1"/>
          </a:p>
          <a:p>
            <a:pPr marL="285750" indent="-285750">
              <a:buFont typeface="Arial" panose="020B0604020202020204" pitchFamily="34" charset="0"/>
              <a:buChar char="•"/>
            </a:pPr>
            <a:r>
              <a:rPr lang="zh-CN" altLang="en-US" i="1"/>
              <a:t>X_train, X_test, y_train, y_test = train_test_split(X, y, random_</a:t>
            </a:r>
            <a:endParaRPr lang="zh-CN" altLang="en-US" i="1"/>
          </a:p>
          <a:p>
            <a:pPr indent="0">
              <a:buFont typeface="Arial" panose="020B0604020202020204" pitchFamily="34" charset="0"/>
              <a:buNone/>
            </a:pPr>
            <a:r>
              <a:rPr lang="zh-CN" altLang="en-US" i="1"/>
              <a:t>    state=14)</a:t>
            </a:r>
            <a:endParaRPr lang="zh-CN" altLang="en-US" i="1"/>
          </a:p>
        </p:txBody>
      </p:sp>
      <p:sp>
        <p:nvSpPr>
          <p:cNvPr id="7" name="文本框 6"/>
          <p:cNvSpPr txBox="1"/>
          <p:nvPr/>
        </p:nvSpPr>
        <p:spPr>
          <a:xfrm>
            <a:off x="393065" y="5459095"/>
            <a:ext cx="8371840" cy="1476375"/>
          </a:xfrm>
          <a:prstGeom prst="rect">
            <a:avLst/>
          </a:prstGeom>
          <a:noFill/>
        </p:spPr>
        <p:txBody>
          <a:bodyPr wrap="square" rtlCol="0" anchor="t">
            <a:spAutoFit/>
          </a:bodyPr>
          <a:p>
            <a:r>
              <a:rPr lang="zh-CN" altLang="en-US"/>
              <a:t>Then, we import the nearest neighbor class and create an instance for it. We leave the parameters as defaults for now, and will choose good parameters later in this. </a:t>
            </a:r>
            <a:endParaRPr lang="zh-CN" altLang="en-US"/>
          </a:p>
          <a:p>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6400" y="774700"/>
            <a:ext cx="7950200" cy="645160"/>
          </a:xfrm>
          <a:prstGeom prst="rect">
            <a:avLst/>
          </a:prstGeom>
          <a:noFill/>
        </p:spPr>
        <p:txBody>
          <a:bodyPr wrap="square" rtlCol="0" anchor="t">
            <a:spAutoFit/>
          </a:bodyPr>
          <a:p>
            <a:r>
              <a:rPr lang="zh-CN" altLang="en-US">
                <a:sym typeface="+mn-ea"/>
              </a:rPr>
              <a:t>By default, the algorithm will choose the five nearest neighbors to predict</a:t>
            </a:r>
            <a:endParaRPr lang="zh-CN" altLang="en-US"/>
          </a:p>
          <a:p>
            <a:r>
              <a:rPr lang="zh-CN" altLang="en-US">
                <a:sym typeface="+mn-ea"/>
              </a:rPr>
              <a:t>the class of a testing sample:</a:t>
            </a:r>
            <a:endParaRPr lang="zh-CN" altLang="en-US"/>
          </a:p>
        </p:txBody>
      </p:sp>
      <p:sp>
        <p:nvSpPr>
          <p:cNvPr id="4" name="文本框 3"/>
          <p:cNvSpPr txBox="1"/>
          <p:nvPr/>
        </p:nvSpPr>
        <p:spPr>
          <a:xfrm>
            <a:off x="1156335" y="1637665"/>
            <a:ext cx="683006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sklearn.neighbors import KNeighborsClassifier</a:t>
            </a:r>
            <a:endParaRPr lang="zh-CN" altLang="en-US" i="1"/>
          </a:p>
          <a:p>
            <a:pPr marL="285750" indent="-285750">
              <a:buFont typeface="Arial" panose="020B0604020202020204" pitchFamily="34" charset="0"/>
              <a:buChar char="•"/>
            </a:pPr>
            <a:r>
              <a:rPr lang="zh-CN" altLang="en-US" i="1"/>
              <a:t>estimator = KNeighborsClassifier()</a:t>
            </a:r>
            <a:endParaRPr lang="zh-CN" altLang="en-US" i="1"/>
          </a:p>
        </p:txBody>
      </p:sp>
      <p:sp>
        <p:nvSpPr>
          <p:cNvPr id="5" name="文本框 4"/>
          <p:cNvSpPr txBox="1"/>
          <p:nvPr/>
        </p:nvSpPr>
        <p:spPr>
          <a:xfrm>
            <a:off x="406400" y="2425065"/>
            <a:ext cx="7950200" cy="1198880"/>
          </a:xfrm>
          <a:prstGeom prst="rect">
            <a:avLst/>
          </a:prstGeom>
          <a:noFill/>
        </p:spPr>
        <p:txBody>
          <a:bodyPr wrap="square" rtlCol="0" anchor="t">
            <a:spAutoFit/>
          </a:bodyPr>
          <a:p>
            <a:r>
              <a:rPr lang="zh-CN" altLang="en-US"/>
              <a:t>After creating our estimator, we must then fit it on our training dataset. For the nearest neighbor class, this records our dataset, allowing us to find the nearest neighbor for a new data point, by comparing that point to the training dataset:</a:t>
            </a:r>
            <a:endParaRPr lang="zh-CN" altLang="en-US"/>
          </a:p>
        </p:txBody>
      </p:sp>
      <p:sp>
        <p:nvSpPr>
          <p:cNvPr id="6" name="文本框 5"/>
          <p:cNvSpPr txBox="1"/>
          <p:nvPr/>
        </p:nvSpPr>
        <p:spPr>
          <a:xfrm>
            <a:off x="1156335" y="4148455"/>
            <a:ext cx="598868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estimator.fit(X_train, y_train)</a:t>
            </a:r>
            <a:endParaRPr lang="zh-CN" altLang="en-US" i="1"/>
          </a:p>
        </p:txBody>
      </p:sp>
      <p:sp>
        <p:nvSpPr>
          <p:cNvPr id="7" name="文本框 6"/>
          <p:cNvSpPr txBox="1"/>
          <p:nvPr/>
        </p:nvSpPr>
        <p:spPr>
          <a:xfrm>
            <a:off x="406400" y="4791075"/>
            <a:ext cx="7950200" cy="368300"/>
          </a:xfrm>
          <a:prstGeom prst="rect">
            <a:avLst/>
          </a:prstGeom>
          <a:noFill/>
        </p:spPr>
        <p:txBody>
          <a:bodyPr wrap="square" rtlCol="0" anchor="t">
            <a:spAutoFit/>
          </a:bodyPr>
          <a:p>
            <a:r>
              <a:rPr lang="zh-CN" altLang="en-US"/>
              <a:t>We then train the algorithm with our test set and evaluate with our testing set:</a:t>
            </a:r>
            <a:endParaRPr lang="zh-CN" altLang="en-US"/>
          </a:p>
        </p:txBody>
      </p:sp>
      <p:sp>
        <p:nvSpPr>
          <p:cNvPr id="8" name="文本框 7"/>
          <p:cNvSpPr txBox="1"/>
          <p:nvPr/>
        </p:nvSpPr>
        <p:spPr>
          <a:xfrm>
            <a:off x="1156335" y="5502275"/>
            <a:ext cx="683006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i="1"/>
              <a:t>y_predicted = estimator.predict(X_test)</a:t>
            </a:r>
            <a:endParaRPr lang="zh-CN" altLang="en-US" i="1"/>
          </a:p>
          <a:p>
            <a:pPr marL="285750" indent="-285750">
              <a:buFont typeface="Arial" panose="020B0604020202020204" pitchFamily="34" charset="0"/>
              <a:buChar char="•"/>
            </a:pPr>
            <a:r>
              <a:rPr lang="zh-CN" altLang="en-US" i="1"/>
              <a:t>accuracy = np.mean(y_test == y_predicted) * 100</a:t>
            </a:r>
            <a:endParaRPr lang="zh-CN" altLang="en-US" i="1"/>
          </a:p>
          <a:p>
            <a:pPr marL="285750" indent="-285750">
              <a:buFont typeface="Arial" panose="020B0604020202020204" pitchFamily="34" charset="0"/>
              <a:buChar char="•"/>
            </a:pPr>
            <a:r>
              <a:rPr lang="zh-CN" altLang="en-US" i="1"/>
              <a:t>print("The accuracy is {0:.1f}%".format(accuracy))</a:t>
            </a:r>
            <a:endParaRPr lang="zh-CN" altLang="en-US"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74040"/>
            <a:ext cx="8382000" cy="6000115"/>
          </a:xfrm>
        </p:spPr>
        <p:txBody>
          <a:bodyPr>
            <a:normAutofit fontScale="25000" lnSpcReduction="20000"/>
          </a:bodyPr>
          <a:lstStyle/>
          <a:p>
            <a:pPr marL="514350" indent="-514350">
              <a:lnSpc>
                <a:spcPct val="150000"/>
              </a:lnSpc>
              <a:buClr>
                <a:srgbClr val="4F80BD"/>
              </a:buClr>
              <a:buFont typeface="+mj-lt"/>
              <a:buAutoNum type="romanUcPeriod"/>
            </a:pPr>
            <a:r>
              <a:rPr lang="en-US" sz="9600" b="1" dirty="0" smtClean="0">
                <a:solidFill>
                  <a:srgbClr val="4F80BD"/>
                </a:solidFill>
              </a:rPr>
              <a:t>Envrionment Installation </a:t>
            </a:r>
            <a:endParaRPr lang="en-US" sz="9600" b="1" dirty="0" smtClean="0">
              <a:solidFill>
                <a:srgbClr val="4F80BD"/>
              </a:solidFill>
            </a:endParaRPr>
          </a:p>
          <a:p>
            <a:pPr marL="514350" indent="-514350">
              <a:lnSpc>
                <a:spcPct val="150000"/>
              </a:lnSpc>
              <a:buClr>
                <a:srgbClr val="4F80BD"/>
              </a:buClr>
              <a:buFont typeface="+mj-lt"/>
              <a:buAutoNum type="romanUcPeriod"/>
            </a:pPr>
            <a:r>
              <a:rPr lang="en-US" sz="9600" b="1" dirty="0" smtClean="0">
                <a:solidFill>
                  <a:srgbClr val="4F80BD"/>
                </a:solidFill>
              </a:rPr>
              <a:t>Classification with </a:t>
            </a:r>
            <a:r>
              <a:rPr lang="en-US" sz="9600" b="1" dirty="0" smtClean="0">
                <a:solidFill>
                  <a:schemeClr val="tx1"/>
                </a:solidFill>
                <a:effectLst>
                  <a:outerShdw blurRad="38100" dist="38100" dir="2700000" algn="tl">
                    <a:srgbClr val="000000">
                      <a:alpha val="43137"/>
                    </a:srgbClr>
                  </a:outerShdw>
                </a:effectLst>
              </a:rPr>
              <a:t>K-Nearest Neighbors</a:t>
            </a:r>
            <a:r>
              <a:rPr lang="en-US" sz="9600" b="1" dirty="0" smtClean="0">
                <a:solidFill>
                  <a:srgbClr val="4F80BD"/>
                </a:solidFill>
              </a:rPr>
              <a:t> using </a:t>
            </a:r>
            <a:r>
              <a:rPr lang="en-US" sz="9600" b="1" i="1" dirty="0" smtClean="0">
                <a:solidFill>
                  <a:srgbClr val="4F80BD"/>
                </a:solidFill>
              </a:rPr>
              <a:t>scikit-learn</a:t>
            </a:r>
            <a:endParaRPr lang="en-US" sz="9600" b="1" i="1" dirty="0" smtClean="0">
              <a:solidFill>
                <a:srgbClr val="4F80BD"/>
              </a:solidFill>
            </a:endParaRPr>
          </a:p>
          <a:p>
            <a:pPr marL="514350" indent="-514350">
              <a:lnSpc>
                <a:spcPct val="150000"/>
              </a:lnSpc>
              <a:buClr>
                <a:srgbClr val="4F80BD"/>
              </a:buClr>
              <a:buFont typeface="+mj-lt"/>
              <a:buAutoNum type="romanUcPeriod"/>
            </a:pPr>
            <a:r>
              <a:rPr lang="en-US" sz="9600" b="1" dirty="0" smtClean="0">
                <a:solidFill>
                  <a:srgbClr val="4F80BD"/>
                </a:solidFill>
              </a:rPr>
              <a:t>Data Preprocessing using </a:t>
            </a:r>
            <a:r>
              <a:rPr lang="en-US" sz="9600" b="1" i="1" dirty="0" smtClean="0">
                <a:solidFill>
                  <a:srgbClr val="4F80BD"/>
                </a:solidFill>
              </a:rPr>
              <a:t>pipelines</a:t>
            </a:r>
            <a:endParaRPr lang="en-US" sz="9600" b="1" i="1" dirty="0" smtClean="0">
              <a:solidFill>
                <a:srgbClr val="4F80BD"/>
              </a:solidFill>
            </a:endParaRPr>
          </a:p>
          <a:p>
            <a:pPr marL="514350" indent="-514350">
              <a:lnSpc>
                <a:spcPct val="150000"/>
              </a:lnSpc>
              <a:buClr>
                <a:srgbClr val="4F80BD"/>
              </a:buClr>
              <a:buFont typeface="+mj-lt"/>
              <a:buAutoNum type="romanUcPeriod"/>
            </a:pPr>
            <a:r>
              <a:rPr lang="en-US" sz="9600" b="1" dirty="0" smtClean="0">
                <a:solidFill>
                  <a:srgbClr val="4F80BD"/>
                </a:solidFill>
              </a:rPr>
              <a:t>Predicting Sports Winners with </a:t>
            </a:r>
            <a:r>
              <a:rPr lang="en-US" sz="9600" b="1" dirty="0" smtClean="0">
                <a:solidFill>
                  <a:schemeClr val="tx1"/>
                </a:solidFill>
                <a:effectLst>
                  <a:outerShdw blurRad="38100" dist="38100" dir="2700000" algn="tl">
                    <a:srgbClr val="000000">
                      <a:alpha val="43137"/>
                    </a:srgbClr>
                  </a:outerShdw>
                </a:effectLst>
              </a:rPr>
              <a:t>Decision Trees</a:t>
            </a:r>
            <a:endParaRPr lang="en-US" sz="9600" b="1" dirty="0" smtClean="0">
              <a:solidFill>
                <a:schemeClr val="tx1"/>
              </a:solidFill>
              <a:effectLst>
                <a:outerShdw blurRad="38100" dist="38100" dir="2700000" algn="tl">
                  <a:srgbClr val="000000">
                    <a:alpha val="43137"/>
                  </a:srgbClr>
                </a:outerShdw>
              </a:effectLst>
            </a:endParaRPr>
          </a:p>
          <a:p>
            <a:pPr marL="514350" indent="-514350">
              <a:lnSpc>
                <a:spcPct val="150000"/>
              </a:lnSpc>
              <a:buClr>
                <a:srgbClr val="4F80BD"/>
              </a:buClr>
              <a:buFont typeface="+mj-lt"/>
              <a:buAutoNum type="romanUcPeriod"/>
            </a:pPr>
            <a:r>
              <a:rPr lang="en-US" sz="9600" b="1" dirty="0" smtClean="0">
                <a:solidFill>
                  <a:srgbClr val="4F80BD"/>
                </a:solidFill>
              </a:rPr>
              <a:t>Finding disambiguating terms in social media using </a:t>
            </a:r>
            <a:r>
              <a:rPr lang="en-US" sz="9600" b="1" dirty="0" smtClean="0">
                <a:solidFill>
                  <a:schemeClr val="tx1"/>
                </a:solidFill>
                <a:effectLst>
                  <a:outerShdw blurRad="38100" dist="38100" dir="2700000" algn="tl">
                    <a:srgbClr val="000000">
                      <a:alpha val="43137"/>
                    </a:srgbClr>
                  </a:outerShdw>
                </a:effectLst>
              </a:rPr>
              <a:t>Naive Bayes</a:t>
            </a:r>
            <a:r>
              <a:rPr lang="en-US" sz="9600" b="1" dirty="0" smtClean="0">
                <a:solidFill>
                  <a:srgbClr val="4F80BD"/>
                </a:solidFill>
              </a:rPr>
              <a:t> algorithm</a:t>
            </a:r>
            <a:endParaRPr lang="en-US" sz="9600" b="1" dirty="0" smtClean="0">
              <a:solidFill>
                <a:srgbClr val="4F80BD"/>
              </a:solidFill>
            </a:endParaRPr>
          </a:p>
          <a:p>
            <a:pPr marL="514350" indent="-514350">
              <a:lnSpc>
                <a:spcPct val="150000"/>
              </a:lnSpc>
              <a:buClr>
                <a:srgbClr val="4F80BD"/>
              </a:buClr>
              <a:buFont typeface="+mj-lt"/>
              <a:buAutoNum type="romanUcPeriod"/>
            </a:pPr>
            <a:r>
              <a:rPr lang="en-US" sz="9600" b="1" dirty="0" smtClean="0">
                <a:solidFill>
                  <a:srgbClr val="4F80BD"/>
                </a:solidFill>
              </a:rPr>
              <a:t>Beating CAPTCHAs with </a:t>
            </a:r>
            <a:r>
              <a:rPr lang="en-US" sz="9600" b="1" dirty="0" smtClean="0">
                <a:solidFill>
                  <a:schemeClr val="tx1"/>
                </a:solidFill>
                <a:effectLst>
                  <a:outerShdw blurRad="38100" dist="38100" dir="2700000" algn="tl">
                    <a:srgbClr val="000000">
                      <a:alpha val="43137"/>
                    </a:srgbClr>
                  </a:outerShdw>
                </a:effectLst>
              </a:rPr>
              <a:t>Neural Networks</a:t>
            </a:r>
            <a:endParaRPr lang="en-US" altLang="en-US" sz="9600" b="1" dirty="0" smtClean="0">
              <a:solidFill>
                <a:schemeClr val="tx1"/>
              </a:solidFill>
              <a:effectLst>
                <a:outerShdw blurRad="38100" dist="38100" dir="2700000" algn="tl">
                  <a:srgbClr val="000000">
                    <a:alpha val="43137"/>
                  </a:srgbClr>
                </a:outerShdw>
              </a:effectLst>
            </a:endParaRPr>
          </a:p>
          <a:p>
            <a:pPr marL="514350" indent="-514350">
              <a:lnSpc>
                <a:spcPct val="150000"/>
              </a:lnSpc>
              <a:buClr>
                <a:srgbClr val="4F80BD"/>
              </a:buClr>
              <a:buFont typeface="+mj-lt"/>
              <a:buAutoNum type="romanUcPeriod"/>
            </a:pPr>
            <a:r>
              <a:rPr lang="en-US" sz="9600" b="1" dirty="0" smtClean="0">
                <a:solidFill>
                  <a:srgbClr val="4F80BD"/>
                </a:solidFill>
              </a:rPr>
              <a:t>Recommending Movies Using</a:t>
            </a:r>
            <a:r>
              <a:rPr lang="en-US" sz="9600" b="1" dirty="0" smtClean="0">
                <a:solidFill>
                  <a:schemeClr val="tx1"/>
                </a:solidFill>
              </a:rPr>
              <a:t> </a:t>
            </a:r>
            <a:r>
              <a:rPr lang="en-US" sz="9600" b="1" dirty="0" smtClean="0">
                <a:solidFill>
                  <a:schemeClr val="tx1"/>
                </a:solidFill>
                <a:effectLst>
                  <a:outerShdw blurRad="38100" dist="38100" dir="2700000" algn="tl">
                    <a:srgbClr val="000000">
                      <a:alpha val="43137"/>
                    </a:srgbClr>
                  </a:outerShdw>
                </a:effectLst>
              </a:rPr>
              <a:t>Affinity Analysis</a:t>
            </a:r>
            <a:endParaRPr lang="en-US" sz="9600" b="1" dirty="0" smtClean="0">
              <a:solidFill>
                <a:schemeClr val="tx1"/>
              </a:solidFill>
              <a:effectLst>
                <a:outerShdw blurRad="38100" dist="38100" dir="2700000" algn="tl">
                  <a:srgbClr val="000000">
                    <a:alpha val="43137"/>
                  </a:srgbClr>
                </a:outerShdw>
              </a:effectLst>
            </a:endParaRPr>
          </a:p>
          <a:p>
            <a:pPr marL="514350" indent="-514350">
              <a:lnSpc>
                <a:spcPct val="150000"/>
              </a:lnSpc>
              <a:buClr>
                <a:srgbClr val="4F80BD"/>
              </a:buClr>
              <a:buFont typeface="+mj-lt"/>
              <a:buAutoNum type="romanUcPeriod"/>
            </a:pPr>
            <a:r>
              <a:rPr lang="en-US" sz="9600" b="1" dirty="0" smtClean="0">
                <a:solidFill>
                  <a:schemeClr val="tx1"/>
                </a:solidFill>
                <a:effectLst>
                  <a:outerShdw blurRad="38100" dist="38100" dir="2700000" algn="tl">
                    <a:srgbClr val="000000">
                      <a:alpha val="43137"/>
                    </a:srgbClr>
                  </a:outerShdw>
                </a:effectLst>
              </a:rPr>
              <a:t>Clustering Analysis</a:t>
            </a:r>
            <a:r>
              <a:rPr lang="en-US" sz="9600" b="1" dirty="0" smtClean="0">
                <a:solidFill>
                  <a:srgbClr val="4F80BD"/>
                </a:solidFill>
              </a:rPr>
              <a:t> </a:t>
            </a:r>
            <a:endParaRPr lang="en-US" sz="9600" b="1" dirty="0" smtClean="0">
              <a:solidFill>
                <a:srgbClr val="4F80BD"/>
              </a:solidFill>
            </a:endParaRPr>
          </a:p>
          <a:p>
            <a:pPr marL="514350" indent="-514350">
              <a:buClr>
                <a:srgbClr val="4F80BD"/>
              </a:buClr>
              <a:buFont typeface="+mj-lt"/>
              <a:buAutoNum type="romanUcPeriod"/>
            </a:pPr>
            <a:endParaRPr lang="en-US" sz="9600" b="1" dirty="0" smtClean="0">
              <a:solidFill>
                <a:srgbClr val="4F80B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44195" y="634365"/>
            <a:ext cx="8054975" cy="1198880"/>
          </a:xfrm>
          <a:prstGeom prst="rect">
            <a:avLst/>
          </a:prstGeom>
          <a:noFill/>
        </p:spPr>
        <p:txBody>
          <a:bodyPr wrap="square" rtlCol="0" anchor="t">
            <a:spAutoFit/>
          </a:bodyPr>
          <a:p>
            <a:r>
              <a:rPr lang="zh-CN" altLang="en-US"/>
              <a:t>This scores 86.4 percent accuracy, which is impressive for a default algorithm and just a few lines of code! Most scikit-learn default parameters are chosen explicitly to work well with a range of datasets. However, you should always aim to choose parameters based on knowledge of the application experiment.</a:t>
            </a:r>
            <a:endParaRPr lang="zh-CN" altLang="en-US"/>
          </a:p>
        </p:txBody>
      </p:sp>
      <p:sp>
        <p:nvSpPr>
          <p:cNvPr id="4" name="文本框 3"/>
          <p:cNvSpPr txBox="1"/>
          <p:nvPr/>
        </p:nvSpPr>
        <p:spPr>
          <a:xfrm>
            <a:off x="544195" y="2376170"/>
            <a:ext cx="4895850" cy="521970"/>
          </a:xfrm>
          <a:prstGeom prst="rect">
            <a:avLst/>
          </a:prstGeom>
          <a:noFill/>
        </p:spPr>
        <p:txBody>
          <a:bodyPr wrap="square" rtlCol="0" anchor="t">
            <a:spAutoFit/>
          </a:bodyPr>
          <a:p>
            <a:r>
              <a:rPr lang="zh-CN" altLang="en-US" sz="2800" b="1"/>
              <a:t>Running the algorithm</a:t>
            </a:r>
            <a:endParaRPr lang="zh-CN" altLang="en-US" sz="2800" b="1"/>
          </a:p>
        </p:txBody>
      </p:sp>
      <p:sp>
        <p:nvSpPr>
          <p:cNvPr id="5" name="文本框 4"/>
          <p:cNvSpPr txBox="1"/>
          <p:nvPr/>
        </p:nvSpPr>
        <p:spPr>
          <a:xfrm>
            <a:off x="544195" y="3086735"/>
            <a:ext cx="8390890" cy="2030095"/>
          </a:xfrm>
          <a:prstGeom prst="rect">
            <a:avLst/>
          </a:prstGeom>
          <a:noFill/>
        </p:spPr>
        <p:txBody>
          <a:bodyPr wrap="square" rtlCol="0" anchor="t">
            <a:spAutoFit/>
          </a:bodyPr>
          <a:p>
            <a:r>
              <a:rPr lang="zh-CN" altLang="en-US"/>
              <a:t>In our earlier experiments, we set aside a portion of the dataset as a testing set,</a:t>
            </a:r>
            <a:endParaRPr lang="zh-CN" altLang="en-US"/>
          </a:p>
          <a:p>
            <a:r>
              <a:rPr lang="zh-CN" altLang="en-US"/>
              <a:t>with the rest being the training set. We train our algorithm on the training set and</a:t>
            </a:r>
            <a:endParaRPr lang="zh-CN" altLang="en-US"/>
          </a:p>
          <a:p>
            <a:r>
              <a:rPr lang="zh-CN" altLang="en-US"/>
              <a:t>evaluate how effective it will be based on the testing set. </a:t>
            </a:r>
            <a:endParaRPr lang="zh-CN" altLang="en-US"/>
          </a:p>
          <a:p>
            <a:endParaRPr lang="zh-CN" altLang="en-US"/>
          </a:p>
          <a:p>
            <a:r>
              <a:rPr lang="zh-CN" altLang="en-US"/>
              <a:t>However, what happens if we get lucky and choose an easy testing set? Alternatively, what if it was particularly troublesome? We can discard a good model due to poor results resulting from such an "unlucky" split of our data.</a:t>
            </a:r>
            <a:endParaRPr lang="zh-CN" altLang="en-US"/>
          </a:p>
        </p:txBody>
      </p:sp>
      <p:sp>
        <p:nvSpPr>
          <p:cNvPr id="6" name="文本框 5"/>
          <p:cNvSpPr txBox="1"/>
          <p:nvPr/>
        </p:nvSpPr>
        <p:spPr>
          <a:xfrm>
            <a:off x="544830" y="5243195"/>
            <a:ext cx="8054975" cy="1476375"/>
          </a:xfrm>
          <a:prstGeom prst="rect">
            <a:avLst/>
          </a:prstGeom>
          <a:noFill/>
        </p:spPr>
        <p:txBody>
          <a:bodyPr wrap="square" rtlCol="0" anchor="t">
            <a:spAutoFit/>
          </a:bodyPr>
          <a:p>
            <a:r>
              <a:rPr lang="zh-CN" altLang="en-US"/>
              <a:t>The </a:t>
            </a:r>
            <a:r>
              <a:rPr lang="zh-CN" altLang="en-US" i="1"/>
              <a:t>cross-fold validation</a:t>
            </a:r>
            <a:r>
              <a:rPr lang="zh-CN" altLang="en-US"/>
              <a:t> framework is a way to address the problem of choosing a testing set and a standard methodology in data mining. </a:t>
            </a:r>
            <a:endParaRPr lang="zh-CN" altLang="en-US"/>
          </a:p>
          <a:p>
            <a:endParaRPr lang="zh-CN" altLang="en-US"/>
          </a:p>
          <a:p>
            <a:r>
              <a:rPr lang="zh-CN" altLang="en-US"/>
              <a:t>The process works by doing a number of experiments with different training and testing splits, but using each sample in a testing set only once. </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81940" y="560070"/>
            <a:ext cx="3027680" cy="368300"/>
          </a:xfrm>
          <a:prstGeom prst="rect">
            <a:avLst/>
          </a:prstGeom>
          <a:noFill/>
        </p:spPr>
        <p:txBody>
          <a:bodyPr wrap="none" rtlCol="0" anchor="t">
            <a:spAutoFit/>
          </a:bodyPr>
          <a:p>
            <a:r>
              <a:rPr lang="zh-CN" altLang="en-US">
                <a:sym typeface="+mn-ea"/>
              </a:rPr>
              <a:t>The procedure is as follows:</a:t>
            </a:r>
            <a:endParaRPr lang="zh-CN" altLang="en-US"/>
          </a:p>
        </p:txBody>
      </p:sp>
      <p:sp>
        <p:nvSpPr>
          <p:cNvPr id="4" name="文本框 3"/>
          <p:cNvSpPr txBox="1"/>
          <p:nvPr/>
        </p:nvSpPr>
        <p:spPr>
          <a:xfrm>
            <a:off x="281940" y="1356360"/>
            <a:ext cx="8580755" cy="3692525"/>
          </a:xfrm>
          <a:prstGeom prst="rect">
            <a:avLst/>
          </a:prstGeom>
          <a:noFill/>
        </p:spPr>
        <p:txBody>
          <a:bodyPr wrap="square" rtlCol="0" anchor="t">
            <a:spAutoFit/>
          </a:bodyPr>
          <a:p>
            <a:r>
              <a:rPr lang="zh-CN" altLang="en-US"/>
              <a:t>1. Split the entire dataset into a number of sections called folds.</a:t>
            </a:r>
            <a:endParaRPr lang="zh-CN" altLang="en-US"/>
          </a:p>
          <a:p>
            <a:endParaRPr lang="zh-CN" altLang="en-US"/>
          </a:p>
          <a:p>
            <a:r>
              <a:rPr lang="zh-CN" altLang="en-US"/>
              <a:t>2. For each fold in the dataset, execute the following steps:</a:t>
            </a:r>
            <a:endParaRPr lang="zh-CN" altLang="en-US"/>
          </a:p>
          <a:p>
            <a:endParaRPr lang="zh-CN" altLang="en-US"/>
          </a:p>
          <a:p>
            <a:pPr marL="285750" indent="-285750">
              <a:buFont typeface="Arial" panose="020B0604020202020204" pitchFamily="34" charset="0"/>
              <a:buChar char="•"/>
            </a:pPr>
            <a:r>
              <a:rPr lang="zh-CN" altLang="en-US"/>
              <a:t>Set that fold aside as the current testing set</a:t>
            </a:r>
            <a:endParaRPr lang="zh-CN" altLang="en-US"/>
          </a:p>
          <a:p>
            <a:pPr marL="285750" indent="-285750">
              <a:buFont typeface="Arial" panose="020B0604020202020204" pitchFamily="34" charset="0"/>
              <a:buChar char="•"/>
            </a:pPr>
            <a:r>
              <a:rPr lang="zh-CN" altLang="en-US"/>
              <a:t>Train the algorithm on the remaining folds</a:t>
            </a:r>
            <a:endParaRPr lang="zh-CN" altLang="en-US"/>
          </a:p>
          <a:p>
            <a:pPr marL="285750" indent="-285750">
              <a:buFont typeface="Arial" panose="020B0604020202020204" pitchFamily="34" charset="0"/>
              <a:buChar char="•"/>
            </a:pPr>
            <a:r>
              <a:rPr lang="zh-CN" altLang="en-US"/>
              <a:t>Evaluate on the current testing set</a:t>
            </a:r>
            <a:endParaRPr lang="zh-CN" altLang="en-US"/>
          </a:p>
          <a:p>
            <a:pPr marL="285750" indent="-285750">
              <a:buFont typeface="Arial" panose="020B0604020202020204" pitchFamily="34" charset="0"/>
              <a:buChar char="•"/>
            </a:pPr>
            <a:endParaRPr lang="zh-CN" altLang="en-US"/>
          </a:p>
          <a:p>
            <a:r>
              <a:rPr lang="zh-CN" altLang="en-US"/>
              <a:t>3. Report on all the evaluation scores, including the average score.</a:t>
            </a:r>
            <a:endParaRPr lang="zh-CN" altLang="en-US"/>
          </a:p>
          <a:p>
            <a:endParaRPr lang="zh-CN" altLang="en-US"/>
          </a:p>
          <a:p>
            <a:r>
              <a:rPr lang="zh-CN" altLang="en-US"/>
              <a:t>4. In this process, each sample is used in the testing set only once.</a:t>
            </a:r>
            <a:endParaRPr lang="zh-CN" altLang="en-US"/>
          </a:p>
          <a:p>
            <a:r>
              <a:rPr lang="zh-CN" altLang="en-US"/>
              <a:t>This reduces (but doesn't completely eliminate) the likelihood of</a:t>
            </a:r>
            <a:endParaRPr lang="zh-CN" altLang="en-US"/>
          </a:p>
          <a:p>
            <a:r>
              <a:rPr lang="zh-CN" altLang="en-US"/>
              <a:t>choosing lucky testing sets.</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5770" y="1006475"/>
            <a:ext cx="8252460" cy="368300"/>
          </a:xfrm>
          <a:prstGeom prst="rect">
            <a:avLst/>
          </a:prstGeom>
          <a:noFill/>
        </p:spPr>
        <p:txBody>
          <a:bodyPr wrap="square" rtlCol="0" anchor="t">
            <a:spAutoFit/>
          </a:bodyPr>
          <a:p>
            <a:r>
              <a:rPr lang="zh-CN" altLang="en-US"/>
              <a:t>We can import scikit-learn library now in our IPython Notebook</a:t>
            </a:r>
            <a:endParaRPr lang="zh-CN" altLang="en-US"/>
          </a:p>
        </p:txBody>
      </p:sp>
      <p:sp>
        <p:nvSpPr>
          <p:cNvPr id="4" name="文本框 3"/>
          <p:cNvSpPr txBox="1"/>
          <p:nvPr/>
        </p:nvSpPr>
        <p:spPr>
          <a:xfrm>
            <a:off x="445770" y="484505"/>
            <a:ext cx="4895850" cy="521970"/>
          </a:xfrm>
          <a:prstGeom prst="rect">
            <a:avLst/>
          </a:prstGeom>
          <a:noFill/>
        </p:spPr>
        <p:txBody>
          <a:bodyPr wrap="square" rtlCol="0" anchor="t">
            <a:spAutoFit/>
          </a:bodyPr>
          <a:p>
            <a:r>
              <a:rPr lang="en-US" altLang="zh-CN" sz="2800" b="1"/>
              <a:t>Cross Validation</a:t>
            </a:r>
            <a:endParaRPr lang="en-US" altLang="zh-CN" sz="2800" b="1"/>
          </a:p>
        </p:txBody>
      </p:sp>
      <p:sp>
        <p:nvSpPr>
          <p:cNvPr id="5" name="文本框 4"/>
          <p:cNvSpPr txBox="1"/>
          <p:nvPr/>
        </p:nvSpPr>
        <p:spPr>
          <a:xfrm>
            <a:off x="1249045" y="1802765"/>
            <a:ext cx="664527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sklearn.cross_validation import cross_val_score</a:t>
            </a:r>
            <a:endParaRPr lang="zh-CN" altLang="en-US" i="1"/>
          </a:p>
        </p:txBody>
      </p:sp>
      <p:sp>
        <p:nvSpPr>
          <p:cNvPr id="6" name="文本框 5"/>
          <p:cNvSpPr txBox="1"/>
          <p:nvPr/>
        </p:nvSpPr>
        <p:spPr>
          <a:xfrm>
            <a:off x="445770" y="2672080"/>
            <a:ext cx="8409940" cy="368300"/>
          </a:xfrm>
          <a:prstGeom prst="rect">
            <a:avLst/>
          </a:prstGeom>
          <a:noFill/>
        </p:spPr>
        <p:txBody>
          <a:bodyPr wrap="square" rtlCol="0" anchor="t">
            <a:spAutoFit/>
          </a:bodyPr>
          <a:p>
            <a:r>
              <a:rPr lang="zh-CN" altLang="en-US"/>
              <a:t>Next, we use this function, passing the original (full) dataset and classes:</a:t>
            </a:r>
            <a:endParaRPr lang="zh-CN" altLang="en-US"/>
          </a:p>
        </p:txBody>
      </p:sp>
      <p:sp>
        <p:nvSpPr>
          <p:cNvPr id="7" name="文本框 6"/>
          <p:cNvSpPr txBox="1"/>
          <p:nvPr/>
        </p:nvSpPr>
        <p:spPr>
          <a:xfrm>
            <a:off x="1169670" y="3525520"/>
            <a:ext cx="672465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scores = cross_val_score(estimator, X, y, scoring='accuracy')</a:t>
            </a:r>
            <a:endParaRPr lang="zh-CN" altLang="en-US" i="1"/>
          </a:p>
          <a:p>
            <a:pPr marL="285750" indent="-285750">
              <a:buFont typeface="Arial" panose="020B0604020202020204" pitchFamily="34" charset="0"/>
              <a:buChar char="•"/>
            </a:pPr>
            <a:r>
              <a:rPr lang="zh-CN" altLang="en-US" i="1"/>
              <a:t>average_accuracy = np.mean(scores) * 100</a:t>
            </a:r>
            <a:endParaRPr lang="zh-CN" altLang="en-US" i="1"/>
          </a:p>
          <a:p>
            <a:pPr marL="285750" indent="-285750">
              <a:buFont typeface="Arial" panose="020B0604020202020204" pitchFamily="34" charset="0"/>
              <a:buChar char="•"/>
            </a:pPr>
            <a:r>
              <a:rPr lang="zh-CN" altLang="en-US" i="1"/>
              <a:t>print("The average accuracy is {0:.1f}%".format(average_accuracy))</a:t>
            </a:r>
            <a:endParaRPr lang="zh-CN" altLang="en-US" i="1"/>
          </a:p>
        </p:txBody>
      </p:sp>
      <p:sp>
        <p:nvSpPr>
          <p:cNvPr id="8" name="文本框 7"/>
          <p:cNvSpPr txBox="1"/>
          <p:nvPr/>
        </p:nvSpPr>
        <p:spPr>
          <a:xfrm>
            <a:off x="445770" y="4892675"/>
            <a:ext cx="8252460" cy="1476375"/>
          </a:xfrm>
          <a:prstGeom prst="rect">
            <a:avLst/>
          </a:prstGeom>
          <a:noFill/>
        </p:spPr>
        <p:txBody>
          <a:bodyPr wrap="square" rtlCol="0" anchor="t">
            <a:spAutoFit/>
          </a:bodyPr>
          <a:p>
            <a:r>
              <a:rPr lang="zh-CN" altLang="en-US"/>
              <a:t>This gives a slightly more modest result of 82.3 percent, but it is still quite good</a:t>
            </a:r>
            <a:endParaRPr lang="zh-CN" altLang="en-US"/>
          </a:p>
          <a:p>
            <a:r>
              <a:rPr lang="zh-CN" altLang="en-US"/>
              <a:t>considering we have not yet tried setting better parameters. </a:t>
            </a:r>
            <a:endParaRPr lang="zh-CN" altLang="en-US"/>
          </a:p>
          <a:p>
            <a:endParaRPr lang="zh-CN" altLang="en-US"/>
          </a:p>
          <a:p>
            <a:r>
              <a:rPr lang="zh-CN" altLang="en-US"/>
              <a:t>In the next section, we will see how we would go about changing the parameters to achieve a better outcome.</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5800" y="572770"/>
            <a:ext cx="3803650" cy="521970"/>
          </a:xfrm>
          <a:prstGeom prst="rect">
            <a:avLst/>
          </a:prstGeom>
          <a:noFill/>
        </p:spPr>
        <p:txBody>
          <a:bodyPr wrap="square" rtlCol="0" anchor="t">
            <a:spAutoFit/>
          </a:bodyPr>
          <a:p>
            <a:r>
              <a:rPr lang="zh-CN" altLang="en-US" sz="2800" b="1"/>
              <a:t>Setting parameters</a:t>
            </a:r>
            <a:endParaRPr lang="zh-CN" altLang="en-US" sz="2800" b="1"/>
          </a:p>
        </p:txBody>
      </p:sp>
      <p:sp>
        <p:nvSpPr>
          <p:cNvPr id="4" name="文本框 3"/>
          <p:cNvSpPr txBox="1"/>
          <p:nvPr/>
        </p:nvSpPr>
        <p:spPr>
          <a:xfrm>
            <a:off x="685800" y="1555750"/>
            <a:ext cx="7972425" cy="1753235"/>
          </a:xfrm>
          <a:prstGeom prst="rect">
            <a:avLst/>
          </a:prstGeom>
          <a:noFill/>
        </p:spPr>
        <p:txBody>
          <a:bodyPr wrap="square" rtlCol="0" anchor="t">
            <a:spAutoFit/>
          </a:bodyPr>
          <a:p>
            <a:r>
              <a:rPr lang="zh-CN" altLang="en-US"/>
              <a:t>Almost all data mining algorithms have parameters that the user can set. This is often a cause of generalizing an algorithm to allow it to be applicable in a wide variety of circumstances. </a:t>
            </a:r>
            <a:endParaRPr lang="zh-CN" altLang="en-US"/>
          </a:p>
          <a:p>
            <a:endParaRPr lang="zh-CN" altLang="en-US"/>
          </a:p>
          <a:p>
            <a:r>
              <a:rPr lang="zh-CN" altLang="en-US"/>
              <a:t>Setting these parameters can be quite difficult, as choosing good parameter values is often highly reliant on features of the dataset.</a:t>
            </a:r>
            <a:endParaRPr lang="zh-CN" altLang="en-US"/>
          </a:p>
        </p:txBody>
      </p:sp>
      <p:sp>
        <p:nvSpPr>
          <p:cNvPr id="5" name="文本框 4"/>
          <p:cNvSpPr txBox="1"/>
          <p:nvPr/>
        </p:nvSpPr>
        <p:spPr>
          <a:xfrm>
            <a:off x="685800" y="3625215"/>
            <a:ext cx="7972425" cy="2306955"/>
          </a:xfrm>
          <a:prstGeom prst="rect">
            <a:avLst/>
          </a:prstGeom>
          <a:noFill/>
        </p:spPr>
        <p:txBody>
          <a:bodyPr wrap="square" rtlCol="0" anchor="t">
            <a:spAutoFit/>
          </a:bodyPr>
          <a:p>
            <a:r>
              <a:rPr lang="zh-CN" altLang="en-US"/>
              <a:t>The nearest neighbor algorithm has several parameters, but the most important one is that of the number of nearest neighbors to use when predicting the class of an unseen attribution.</a:t>
            </a:r>
            <a:endParaRPr lang="zh-CN" altLang="en-US"/>
          </a:p>
          <a:p>
            <a:endParaRPr lang="zh-CN" altLang="en-US"/>
          </a:p>
          <a:p>
            <a:r>
              <a:rPr lang="zh-CN" altLang="en-US"/>
              <a:t>In </a:t>
            </a:r>
            <a:r>
              <a:rPr lang="zh-CN" altLang="en-US" i="1"/>
              <a:t>scikit-learn</a:t>
            </a:r>
            <a:r>
              <a:rPr lang="zh-CN" altLang="en-US"/>
              <a:t>, this parameter is called</a:t>
            </a:r>
            <a:r>
              <a:rPr lang="zh-CN" altLang="en-US" i="1"/>
              <a:t> n_neighbors</a:t>
            </a:r>
            <a:r>
              <a:rPr lang="zh-CN" altLang="en-US"/>
              <a:t>.</a:t>
            </a:r>
            <a:endParaRPr lang="zh-CN" altLang="en-US"/>
          </a:p>
          <a:p>
            <a:endParaRPr lang="zh-CN" altLang="en-US"/>
          </a:p>
          <a:p>
            <a:r>
              <a:rPr lang="zh-CN" altLang="en-US"/>
              <a:t>In the following figure, we show that when this number is too low, a randomly</a:t>
            </a:r>
            <a:endParaRPr lang="zh-CN" altLang="en-US"/>
          </a:p>
          <a:p>
            <a:r>
              <a:rPr lang="zh-CN" altLang="en-US"/>
              <a:t>labeled sample can cause an error. </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47370" y="625475"/>
            <a:ext cx="8183245" cy="645160"/>
          </a:xfrm>
          <a:prstGeom prst="rect">
            <a:avLst/>
          </a:prstGeom>
          <a:noFill/>
        </p:spPr>
        <p:txBody>
          <a:bodyPr wrap="square" rtlCol="0" anchor="t">
            <a:spAutoFit/>
          </a:bodyPr>
          <a:p>
            <a:r>
              <a:rPr lang="zh-CN" altLang="en-US">
                <a:sym typeface="+mn-ea"/>
              </a:rPr>
              <a:t>In contrast, when it is too high, the actual nearest neighbors have a lower effect on the result:</a:t>
            </a:r>
            <a:endParaRPr lang="zh-CN" altLang="en-US"/>
          </a:p>
        </p:txBody>
      </p:sp>
      <p:pic>
        <p:nvPicPr>
          <p:cNvPr id="4" name="图片 3"/>
          <p:cNvPicPr>
            <a:picLocks noChangeAspect="1"/>
          </p:cNvPicPr>
          <p:nvPr/>
        </p:nvPicPr>
        <p:blipFill>
          <a:blip r:embed="rId1"/>
          <a:stretch>
            <a:fillRect/>
          </a:stretch>
        </p:blipFill>
        <p:spPr>
          <a:xfrm>
            <a:off x="547370" y="1557655"/>
            <a:ext cx="7788910" cy="34004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1495" y="2907665"/>
            <a:ext cx="8081010" cy="3415030"/>
          </a:xfrm>
          <a:prstGeom prst="rect">
            <a:avLst/>
          </a:prstGeom>
          <a:noFill/>
        </p:spPr>
        <p:txBody>
          <a:bodyPr wrap="square" rtlCol="0" anchor="t">
            <a:spAutoFit/>
          </a:bodyPr>
          <a:p>
            <a:r>
              <a:rPr lang="zh-CN" altLang="en-US"/>
              <a:t>In the figure (a), on the left-hand side, we would usually expect the test sample (the triangle) to be classified as a circle. </a:t>
            </a:r>
            <a:endParaRPr lang="zh-CN" altLang="en-US"/>
          </a:p>
          <a:p>
            <a:endParaRPr lang="zh-CN" altLang="en-US"/>
          </a:p>
          <a:p>
            <a:r>
              <a:rPr lang="zh-CN" altLang="en-US"/>
              <a:t>However, if </a:t>
            </a:r>
            <a:r>
              <a:rPr lang="zh-CN" altLang="en-US" i="1"/>
              <a:t>n_neighbors</a:t>
            </a:r>
            <a:r>
              <a:rPr lang="zh-CN" altLang="en-US"/>
              <a:t> is 1, the single red diamond in this area (likely a noisy sample) causes the sample to be predicted as being a diamond, while it appears to be in a red area. </a:t>
            </a:r>
            <a:endParaRPr lang="zh-CN" altLang="en-US"/>
          </a:p>
          <a:p>
            <a:endParaRPr lang="zh-CN" altLang="en-US"/>
          </a:p>
          <a:p>
            <a:r>
              <a:rPr lang="zh-CN" altLang="en-US"/>
              <a:t>In the figure (b), on the right-hand side, we would usually expect the test sample to be classified as a diamond. </a:t>
            </a:r>
            <a:endParaRPr lang="zh-CN" altLang="en-US"/>
          </a:p>
          <a:p>
            <a:endParaRPr lang="zh-CN" altLang="en-US"/>
          </a:p>
          <a:p>
            <a:r>
              <a:rPr lang="zh-CN" altLang="en-US"/>
              <a:t>However, if </a:t>
            </a:r>
            <a:r>
              <a:rPr lang="zh-CN" altLang="en-US" i="1"/>
              <a:t>n_neighbors</a:t>
            </a:r>
            <a:r>
              <a:rPr lang="zh-CN" altLang="en-US"/>
              <a:t> is 7, the three nearest neighbors (which are all diamonds) are overridden by the large number of circle samples.</a:t>
            </a:r>
            <a:endParaRPr lang="zh-CN" altLang="en-US"/>
          </a:p>
        </p:txBody>
      </p:sp>
      <p:pic>
        <p:nvPicPr>
          <p:cNvPr id="4" name="图片 3"/>
          <p:cNvPicPr>
            <a:picLocks noChangeAspect="1"/>
          </p:cNvPicPr>
          <p:nvPr/>
        </p:nvPicPr>
        <p:blipFill>
          <a:blip r:embed="rId1"/>
          <a:stretch>
            <a:fillRect/>
          </a:stretch>
        </p:blipFill>
        <p:spPr>
          <a:xfrm>
            <a:off x="1973580" y="638810"/>
            <a:ext cx="5196840" cy="22688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13690" y="641985"/>
            <a:ext cx="8331835" cy="922020"/>
          </a:xfrm>
          <a:prstGeom prst="rect">
            <a:avLst/>
          </a:prstGeom>
          <a:noFill/>
        </p:spPr>
        <p:txBody>
          <a:bodyPr wrap="square" rtlCol="0" anchor="t">
            <a:spAutoFit/>
          </a:bodyPr>
          <a:p>
            <a:r>
              <a:rPr lang="zh-CN" altLang="en-US"/>
              <a:t>If we want to test a number of values for the </a:t>
            </a:r>
            <a:r>
              <a:rPr lang="zh-CN" altLang="en-US" i="1"/>
              <a:t>n_neighbors </a:t>
            </a:r>
            <a:r>
              <a:rPr lang="zh-CN" altLang="en-US"/>
              <a:t>parameter, for example, each of the values from 1 to 20, we can rerun the experiment many times by setting </a:t>
            </a:r>
            <a:r>
              <a:rPr lang="zh-CN" altLang="en-US" i="1"/>
              <a:t>n_neighbors</a:t>
            </a:r>
            <a:r>
              <a:rPr lang="zh-CN" altLang="en-US"/>
              <a:t> and observing the result:</a:t>
            </a:r>
            <a:endParaRPr lang="zh-CN" altLang="en-US"/>
          </a:p>
        </p:txBody>
      </p:sp>
      <p:sp>
        <p:nvSpPr>
          <p:cNvPr id="4" name="文本框 3"/>
          <p:cNvSpPr txBox="1"/>
          <p:nvPr/>
        </p:nvSpPr>
        <p:spPr>
          <a:xfrm>
            <a:off x="763905" y="2002790"/>
            <a:ext cx="8026400"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i="1"/>
              <a:t>avg_scores = []</a:t>
            </a:r>
            <a:endParaRPr lang="zh-CN" altLang="en-US" i="1"/>
          </a:p>
          <a:p>
            <a:pPr marL="285750" indent="-285750">
              <a:buFont typeface="Arial" panose="020B0604020202020204" pitchFamily="34" charset="0"/>
              <a:buChar char="•"/>
            </a:pPr>
            <a:r>
              <a:rPr lang="zh-CN" altLang="en-US" i="1"/>
              <a:t>all_scores = []</a:t>
            </a:r>
            <a:endParaRPr lang="zh-CN" altLang="en-US" i="1"/>
          </a:p>
          <a:p>
            <a:pPr marL="285750" indent="-285750">
              <a:buFont typeface="Arial" panose="020B0604020202020204" pitchFamily="34" charset="0"/>
              <a:buChar char="•"/>
            </a:pPr>
            <a:r>
              <a:rPr lang="zh-CN" altLang="en-US" i="1"/>
              <a:t>parameter_values = list(range(1, 21)) # Include 20</a:t>
            </a:r>
            <a:endParaRPr lang="zh-CN" altLang="en-US" i="1"/>
          </a:p>
          <a:p>
            <a:pPr marL="285750" indent="-285750">
              <a:buFont typeface="Arial" panose="020B0604020202020204" pitchFamily="34" charset="0"/>
              <a:buChar char="•"/>
            </a:pPr>
            <a:r>
              <a:rPr lang="zh-CN" altLang="en-US" i="1"/>
              <a:t>for n_neighbors in parameter_values:</a:t>
            </a:r>
            <a:endParaRPr lang="zh-CN" altLang="en-US" i="1"/>
          </a:p>
          <a:p>
            <a:pPr marL="285750" indent="-285750">
              <a:buFont typeface="Arial" panose="020B0604020202020204" pitchFamily="34" charset="0"/>
              <a:buChar char="•"/>
            </a:pPr>
            <a:r>
              <a:rPr lang="zh-CN" altLang="en-US" i="1"/>
              <a:t>estimator = KNeighborsClassifier(n_neighbors=n_neighbors)</a:t>
            </a:r>
            <a:endParaRPr lang="zh-CN" altLang="en-US" i="1"/>
          </a:p>
          <a:p>
            <a:pPr marL="285750" indent="-285750">
              <a:buFont typeface="Arial" panose="020B0604020202020204" pitchFamily="34" charset="0"/>
              <a:buChar char="•"/>
            </a:pPr>
            <a:r>
              <a:rPr lang="zh-CN" altLang="en-US" i="1"/>
              <a:t>scores = cross_val_score(estimator, X, y, scoring='accuracy')</a:t>
            </a:r>
            <a:endParaRPr lang="zh-CN" altLang="en-US" i="1"/>
          </a:p>
        </p:txBody>
      </p:sp>
      <p:sp>
        <p:nvSpPr>
          <p:cNvPr id="5" name="文本框 4"/>
          <p:cNvSpPr txBox="1"/>
          <p:nvPr/>
        </p:nvSpPr>
        <p:spPr>
          <a:xfrm>
            <a:off x="313690" y="4368800"/>
            <a:ext cx="8331835" cy="645160"/>
          </a:xfrm>
          <a:prstGeom prst="rect">
            <a:avLst/>
          </a:prstGeom>
          <a:noFill/>
        </p:spPr>
        <p:txBody>
          <a:bodyPr wrap="square" rtlCol="0" anchor="t">
            <a:spAutoFit/>
          </a:bodyPr>
          <a:p>
            <a:r>
              <a:rPr lang="zh-CN" altLang="en-US"/>
              <a:t>Compute and store the average in our list of scores. We also store the full set of</a:t>
            </a:r>
            <a:endParaRPr lang="zh-CN" altLang="en-US"/>
          </a:p>
          <a:p>
            <a:r>
              <a:rPr lang="zh-CN" altLang="en-US"/>
              <a:t>scores for later analysis:</a:t>
            </a:r>
            <a:endParaRPr lang="zh-CN" altLang="en-US"/>
          </a:p>
        </p:txBody>
      </p:sp>
      <p:sp>
        <p:nvSpPr>
          <p:cNvPr id="6" name="文本框 5"/>
          <p:cNvSpPr txBox="1"/>
          <p:nvPr/>
        </p:nvSpPr>
        <p:spPr>
          <a:xfrm>
            <a:off x="763905" y="5238750"/>
            <a:ext cx="764730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avg_scores.append(np.mean(scores))</a:t>
            </a:r>
            <a:endParaRPr lang="zh-CN" altLang="en-US" i="1"/>
          </a:p>
          <a:p>
            <a:pPr marL="285750" indent="-285750">
              <a:buFont typeface="Arial" panose="020B0604020202020204" pitchFamily="34" charset="0"/>
              <a:buChar char="•"/>
            </a:pPr>
            <a:r>
              <a:rPr lang="zh-CN" altLang="en-US" i="1"/>
              <a:t>all_scores.append(scores)</a:t>
            </a:r>
            <a:endParaRPr lang="zh-CN" altLang="en-US" i="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03885" y="820420"/>
            <a:ext cx="8068310" cy="1476375"/>
          </a:xfrm>
          <a:prstGeom prst="rect">
            <a:avLst/>
          </a:prstGeom>
          <a:noFill/>
        </p:spPr>
        <p:txBody>
          <a:bodyPr wrap="square" rtlCol="0" anchor="t">
            <a:spAutoFit/>
          </a:bodyPr>
          <a:p>
            <a:r>
              <a:rPr lang="zh-CN" altLang="en-US"/>
              <a:t>We can then plot the relationship between the value of </a:t>
            </a:r>
            <a:r>
              <a:rPr lang="zh-CN" altLang="en-US" i="1"/>
              <a:t>n_neighbors</a:t>
            </a:r>
            <a:r>
              <a:rPr lang="zh-CN" altLang="en-US"/>
              <a:t> and the</a:t>
            </a:r>
            <a:endParaRPr lang="zh-CN" altLang="en-US"/>
          </a:p>
          <a:p>
            <a:r>
              <a:rPr lang="zh-CN" altLang="en-US"/>
              <a:t>accuracy. </a:t>
            </a:r>
            <a:endParaRPr lang="zh-CN" altLang="en-US"/>
          </a:p>
          <a:p>
            <a:endParaRPr lang="zh-CN" altLang="en-US"/>
          </a:p>
          <a:p>
            <a:r>
              <a:rPr lang="zh-CN" altLang="en-US"/>
              <a:t>First, we tell the IPython Notebook that we want to show plots inline</a:t>
            </a:r>
            <a:endParaRPr lang="zh-CN" altLang="en-US"/>
          </a:p>
          <a:p>
            <a:r>
              <a:rPr lang="zh-CN" altLang="en-US"/>
              <a:t>in the notebook itself:</a:t>
            </a:r>
            <a:endParaRPr lang="zh-CN" altLang="en-US"/>
          </a:p>
        </p:txBody>
      </p:sp>
      <p:sp>
        <p:nvSpPr>
          <p:cNvPr id="4" name="文本框 3"/>
          <p:cNvSpPr txBox="1"/>
          <p:nvPr/>
        </p:nvSpPr>
        <p:spPr>
          <a:xfrm>
            <a:off x="1038225" y="2560955"/>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%matplotlib inline</a:t>
            </a:r>
            <a:endParaRPr lang="zh-CN" altLang="en-US" i="1"/>
          </a:p>
        </p:txBody>
      </p:sp>
      <p:sp>
        <p:nvSpPr>
          <p:cNvPr id="5" name="文本框 4"/>
          <p:cNvSpPr txBox="1"/>
          <p:nvPr/>
        </p:nvSpPr>
        <p:spPr>
          <a:xfrm>
            <a:off x="603885" y="3249930"/>
            <a:ext cx="8068310" cy="645160"/>
          </a:xfrm>
          <a:prstGeom prst="rect">
            <a:avLst/>
          </a:prstGeom>
          <a:noFill/>
        </p:spPr>
        <p:txBody>
          <a:bodyPr wrap="square" rtlCol="0" anchor="t">
            <a:spAutoFit/>
          </a:bodyPr>
          <a:p>
            <a:r>
              <a:rPr lang="zh-CN" altLang="en-US"/>
              <a:t>We then import </a:t>
            </a:r>
            <a:r>
              <a:rPr lang="zh-CN" altLang="en-US" i="1"/>
              <a:t>pyplot </a:t>
            </a:r>
            <a:r>
              <a:rPr lang="zh-CN" altLang="en-US"/>
              <a:t>from the </a:t>
            </a:r>
            <a:r>
              <a:rPr lang="zh-CN" altLang="en-US" i="1"/>
              <a:t>matplotlib </a:t>
            </a:r>
            <a:r>
              <a:rPr lang="zh-CN" altLang="en-US"/>
              <a:t>library and plot the parameter values alongside average scores:</a:t>
            </a:r>
            <a:endParaRPr lang="zh-CN" altLang="en-US"/>
          </a:p>
        </p:txBody>
      </p:sp>
      <p:sp>
        <p:nvSpPr>
          <p:cNvPr id="6" name="文本框 5"/>
          <p:cNvSpPr txBox="1"/>
          <p:nvPr/>
        </p:nvSpPr>
        <p:spPr>
          <a:xfrm>
            <a:off x="1038225" y="4231005"/>
            <a:ext cx="698881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matplotlib import pyplot as plt plt.plot(parameter_values,</a:t>
            </a:r>
            <a:endParaRPr lang="zh-CN" altLang="en-US" i="1"/>
          </a:p>
          <a:p>
            <a:pPr indent="0">
              <a:buFont typeface="Arial" panose="020B0604020202020204" pitchFamily="34" charset="0"/>
              <a:buNone/>
            </a:pPr>
            <a:r>
              <a:rPr lang="zh-CN" altLang="en-US" i="1"/>
              <a:t>    avg_scores, '-o')</a:t>
            </a:r>
            <a:endParaRPr lang="zh-CN" altLang="en-US" i="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63880" y="5579110"/>
            <a:ext cx="8015605" cy="645160"/>
          </a:xfrm>
          <a:prstGeom prst="rect">
            <a:avLst/>
          </a:prstGeom>
          <a:noFill/>
        </p:spPr>
        <p:txBody>
          <a:bodyPr wrap="square" rtlCol="0" anchor="t">
            <a:spAutoFit/>
          </a:bodyPr>
          <a:p>
            <a:r>
              <a:rPr lang="zh-CN" altLang="en-US"/>
              <a:t>While there is a lot of variance, the plot shows a decreasing trend as the number of neighbors increases.</a:t>
            </a:r>
            <a:endParaRPr lang="zh-CN" altLang="en-US"/>
          </a:p>
        </p:txBody>
      </p:sp>
      <p:pic>
        <p:nvPicPr>
          <p:cNvPr id="5" name="图片 4"/>
          <p:cNvPicPr>
            <a:picLocks noChangeAspect="1"/>
          </p:cNvPicPr>
          <p:nvPr/>
        </p:nvPicPr>
        <p:blipFill>
          <a:blip r:embed="rId1"/>
          <a:stretch>
            <a:fillRect/>
          </a:stretch>
        </p:blipFill>
        <p:spPr>
          <a:xfrm>
            <a:off x="427355" y="670560"/>
            <a:ext cx="5038725" cy="3086100"/>
          </a:xfrm>
          <a:prstGeom prst="rect">
            <a:avLst/>
          </a:prstGeom>
        </p:spPr>
      </p:pic>
      <p:pic>
        <p:nvPicPr>
          <p:cNvPr id="7" name="图片 6"/>
          <p:cNvPicPr>
            <a:picLocks noChangeAspect="1"/>
          </p:cNvPicPr>
          <p:nvPr/>
        </p:nvPicPr>
        <p:blipFill>
          <a:blip r:embed="rId2"/>
          <a:srcRect l="8937" t="5582" r="3090" b="8704"/>
          <a:stretch>
            <a:fillRect/>
          </a:stretch>
        </p:blipFill>
        <p:spPr>
          <a:xfrm>
            <a:off x="5725160" y="1454150"/>
            <a:ext cx="3200400" cy="2057400"/>
          </a:xfrm>
          <a:prstGeom prst="rect">
            <a:avLst/>
          </a:prstGeom>
        </p:spPr>
      </p:pic>
      <p:sp>
        <p:nvSpPr>
          <p:cNvPr id="8" name="文本框 7"/>
          <p:cNvSpPr txBox="1"/>
          <p:nvPr/>
        </p:nvSpPr>
        <p:spPr>
          <a:xfrm>
            <a:off x="5603240" y="3756660"/>
            <a:ext cx="4895850" cy="706755"/>
          </a:xfrm>
          <a:prstGeom prst="rect">
            <a:avLst/>
          </a:prstGeom>
          <a:noFill/>
        </p:spPr>
        <p:txBody>
          <a:bodyPr wrap="square" rtlCol="0" anchor="t">
            <a:spAutoFit/>
          </a:bodyPr>
          <a:p>
            <a:r>
              <a:rPr lang="en-US" altLang="zh-CN" sz="2000"/>
              <a:t>Cross Validation Result</a:t>
            </a:r>
            <a:endParaRPr lang="en-US" altLang="zh-CN" sz="2000"/>
          </a:p>
          <a:p>
            <a:r>
              <a:rPr lang="en-US" altLang="zh-CN" sz="2000"/>
              <a:t>(x-N, Y-Accuracy)</a:t>
            </a:r>
            <a:endParaRPr lang="en-US" altLang="zh-CN" sz="2000"/>
          </a:p>
        </p:txBody>
      </p:sp>
      <p:sp>
        <p:nvSpPr>
          <p:cNvPr id="9" name="文本框 8"/>
          <p:cNvSpPr txBox="1"/>
          <p:nvPr/>
        </p:nvSpPr>
        <p:spPr>
          <a:xfrm>
            <a:off x="707390" y="4033520"/>
            <a:ext cx="4895850" cy="706755"/>
          </a:xfrm>
          <a:prstGeom prst="rect">
            <a:avLst/>
          </a:prstGeom>
          <a:noFill/>
        </p:spPr>
        <p:txBody>
          <a:bodyPr wrap="square" rtlCol="0" anchor="t">
            <a:spAutoFit/>
          </a:bodyPr>
          <a:p>
            <a:r>
              <a:rPr lang="en-US" altLang="zh-CN" sz="2000"/>
              <a:t>Selecting N Result</a:t>
            </a:r>
            <a:endParaRPr lang="en-US" altLang="zh-CN" sz="2000"/>
          </a:p>
          <a:p>
            <a:r>
              <a:rPr lang="en-US" altLang="zh-CN" sz="2000"/>
              <a:t>(x-N, Y-Accuracy)</a:t>
            </a:r>
            <a:endParaRPr lang="en-US" altLang="zh-CN"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175" y="1371600"/>
            <a:ext cx="8716645" cy="1927225"/>
          </a:xfrm>
        </p:spPr>
        <p:txBody>
          <a:bodyPr/>
          <a:lstStyle/>
          <a:p>
            <a:r>
              <a:rPr lang="en-US" sz="3200" b="1" dirty="0" smtClean="0">
                <a:solidFill>
                  <a:srgbClr val="4F80BD"/>
                </a:solidFill>
                <a:sym typeface="+mn-ea"/>
              </a:rPr>
              <a:t>Data Preprocessing using </a:t>
            </a:r>
            <a:r>
              <a:rPr lang="en-US" sz="3200" b="1" i="1" dirty="0" smtClean="0">
                <a:solidFill>
                  <a:srgbClr val="4F80BD"/>
                </a:solidFill>
                <a:sym typeface="+mn-ea"/>
              </a:rPr>
              <a:t>pipelines</a:t>
            </a: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600" b="1" dirty="0" smtClean="0">
                <a:solidFill>
                  <a:schemeClr val="tx1"/>
                </a:solidFill>
                <a:sym typeface="+mn-ea"/>
              </a:rPr>
              <a:t>Envrionment Installation </a:t>
            </a:r>
            <a:endParaRPr lang="en-US" sz="3600" b="1" dirty="0" smtClean="0">
              <a:solidFill>
                <a:schemeClr val="tx1"/>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0365" y="1402715"/>
            <a:ext cx="8002270" cy="1476375"/>
          </a:xfrm>
          <a:prstGeom prst="rect">
            <a:avLst/>
          </a:prstGeom>
          <a:noFill/>
        </p:spPr>
        <p:txBody>
          <a:bodyPr wrap="square" rtlCol="0" anchor="t">
            <a:spAutoFit/>
          </a:bodyPr>
          <a:p>
            <a:r>
              <a:rPr lang="zh-CN" altLang="en-US"/>
              <a:t>For a mathematical-based algorithm to compare each of these features, the</a:t>
            </a:r>
            <a:endParaRPr lang="zh-CN" altLang="en-US"/>
          </a:p>
          <a:p>
            <a:r>
              <a:rPr lang="zh-CN" altLang="en-US"/>
              <a:t>differences in the scale, range, and units can be difficult to interpret. If we used the above features in many algorithms, the weight would probably be the most influential feature due to only the larger numbers and not anything to do with the actual effectiveness of the feature.</a:t>
            </a:r>
            <a:endParaRPr lang="zh-CN" altLang="en-US"/>
          </a:p>
        </p:txBody>
      </p:sp>
      <p:sp>
        <p:nvSpPr>
          <p:cNvPr id="4" name="文本框 3"/>
          <p:cNvSpPr txBox="1"/>
          <p:nvPr/>
        </p:nvSpPr>
        <p:spPr>
          <a:xfrm>
            <a:off x="380365" y="3091180"/>
            <a:ext cx="8107680" cy="1753235"/>
          </a:xfrm>
          <a:prstGeom prst="rect">
            <a:avLst/>
          </a:prstGeom>
          <a:noFill/>
        </p:spPr>
        <p:txBody>
          <a:bodyPr wrap="square" rtlCol="0" anchor="t">
            <a:spAutoFit/>
          </a:bodyPr>
          <a:p>
            <a:r>
              <a:rPr lang="zh-CN" altLang="en-US"/>
              <a:t>One of the methods to overcome this is to use a process called </a:t>
            </a:r>
            <a:r>
              <a:rPr lang="zh-CN" altLang="en-US" i="1"/>
              <a:t>preprocessing</a:t>
            </a:r>
            <a:endParaRPr lang="zh-CN" altLang="en-US" i="1"/>
          </a:p>
          <a:p>
            <a:r>
              <a:rPr lang="zh-CN" altLang="en-US"/>
              <a:t>to normalize the features so that they all have the same range, or are put into</a:t>
            </a:r>
            <a:endParaRPr lang="zh-CN" altLang="en-US"/>
          </a:p>
          <a:p>
            <a:r>
              <a:rPr lang="zh-CN" altLang="en-US"/>
              <a:t>categories like small, medium and large. </a:t>
            </a:r>
            <a:endParaRPr lang="zh-CN" altLang="en-US"/>
          </a:p>
          <a:p>
            <a:endParaRPr lang="zh-CN" altLang="en-US"/>
          </a:p>
          <a:p>
            <a:r>
              <a:rPr lang="zh-CN" altLang="en-US"/>
              <a:t>Suddenly, the large difference in the types of features has less of an impact on the algorithm, and can lead to large increases in the accuracy.</a:t>
            </a:r>
            <a:endParaRPr lang="zh-CN" altLang="en-US"/>
          </a:p>
        </p:txBody>
      </p:sp>
      <p:sp>
        <p:nvSpPr>
          <p:cNvPr id="6" name="文本框 5"/>
          <p:cNvSpPr txBox="1"/>
          <p:nvPr/>
        </p:nvSpPr>
        <p:spPr>
          <a:xfrm>
            <a:off x="380365" y="525145"/>
            <a:ext cx="3521075" cy="521970"/>
          </a:xfrm>
          <a:prstGeom prst="rect">
            <a:avLst/>
          </a:prstGeom>
          <a:noFill/>
        </p:spPr>
        <p:txBody>
          <a:bodyPr wrap="none" rtlCol="0" anchor="t">
            <a:spAutoFit/>
          </a:bodyPr>
          <a:p>
            <a:r>
              <a:rPr lang="en-US" sz="2800" b="1" dirty="0" smtClean="0">
                <a:solidFill>
                  <a:schemeClr val="tx1"/>
                </a:solidFill>
                <a:sym typeface="+mn-ea"/>
              </a:rPr>
              <a:t>Data Preprocessing</a:t>
            </a:r>
            <a:endParaRPr lang="en-US" altLang="en-US" sz="2800" b="1" dirty="0" smtClean="0">
              <a:solidFill>
                <a:schemeClr val="tx1"/>
              </a:solidFill>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81000" y="804545"/>
            <a:ext cx="8107045" cy="2030095"/>
          </a:xfrm>
          <a:prstGeom prst="rect">
            <a:avLst/>
          </a:prstGeom>
          <a:noFill/>
        </p:spPr>
        <p:txBody>
          <a:bodyPr wrap="square" rtlCol="0" anchor="t">
            <a:spAutoFit/>
          </a:bodyPr>
          <a:p>
            <a:r>
              <a:rPr lang="zh-CN" altLang="en-US"/>
              <a:t>Preprocessing can also be used to choose only the more effective features, create new features, and so on. </a:t>
            </a:r>
            <a:endParaRPr lang="zh-CN" altLang="en-US"/>
          </a:p>
          <a:p>
            <a:endParaRPr lang="zh-CN" altLang="en-US"/>
          </a:p>
          <a:p>
            <a:r>
              <a:rPr lang="zh-CN" altLang="en-US"/>
              <a:t>Preprocessing in</a:t>
            </a:r>
            <a:r>
              <a:rPr lang="zh-CN" altLang="en-US" i="1"/>
              <a:t> scikit-learn</a:t>
            </a:r>
            <a:r>
              <a:rPr lang="zh-CN" altLang="en-US"/>
              <a:t> is done through Transformer objects, which take a dataset in one form and return an altered dataset after some transformation of the data. These don't have to be numerical, as Transformers are also used to extract features-however, in this section, we will stick with </a:t>
            </a:r>
            <a:r>
              <a:rPr lang="zh-CN" altLang="en-US" i="1"/>
              <a:t>preprocessing</a:t>
            </a:r>
            <a:r>
              <a:rPr lang="zh-CN" altLang="en-US"/>
              <a:t>.</a:t>
            </a:r>
            <a:endParaRPr lang="zh-CN" altLang="en-US"/>
          </a:p>
        </p:txBody>
      </p:sp>
      <p:sp>
        <p:nvSpPr>
          <p:cNvPr id="3" name="文本框 2"/>
          <p:cNvSpPr txBox="1"/>
          <p:nvPr/>
        </p:nvSpPr>
        <p:spPr>
          <a:xfrm>
            <a:off x="381000" y="3258185"/>
            <a:ext cx="2540000" cy="521970"/>
          </a:xfrm>
          <a:prstGeom prst="rect">
            <a:avLst/>
          </a:prstGeom>
          <a:noFill/>
        </p:spPr>
        <p:txBody>
          <a:bodyPr wrap="square" rtlCol="0" anchor="t">
            <a:spAutoFit/>
          </a:bodyPr>
          <a:p>
            <a:r>
              <a:rPr lang="zh-CN" altLang="en-US" sz="2800" b="1"/>
              <a:t>An example</a:t>
            </a:r>
            <a:endParaRPr lang="zh-CN" altLang="en-US" sz="2800" b="1"/>
          </a:p>
        </p:txBody>
      </p:sp>
      <p:sp>
        <p:nvSpPr>
          <p:cNvPr id="4" name="文本框 3"/>
          <p:cNvSpPr txBox="1"/>
          <p:nvPr/>
        </p:nvSpPr>
        <p:spPr>
          <a:xfrm>
            <a:off x="381000" y="4126865"/>
            <a:ext cx="8107045" cy="1476375"/>
          </a:xfrm>
          <a:prstGeom prst="rect">
            <a:avLst/>
          </a:prstGeom>
          <a:noFill/>
        </p:spPr>
        <p:txBody>
          <a:bodyPr wrap="square" rtlCol="0" anchor="t">
            <a:spAutoFit/>
          </a:bodyPr>
          <a:p>
            <a:r>
              <a:rPr lang="zh-CN" altLang="en-US"/>
              <a:t>We can show an example of the problem by breaking the Ionosphere dataset.</a:t>
            </a:r>
            <a:endParaRPr lang="zh-CN" altLang="en-US"/>
          </a:p>
          <a:p>
            <a:r>
              <a:rPr lang="zh-CN" altLang="en-US"/>
              <a:t>While this is only an example, many real-world datasets have problems of this</a:t>
            </a:r>
            <a:endParaRPr lang="zh-CN" altLang="en-US"/>
          </a:p>
          <a:p>
            <a:r>
              <a:rPr lang="zh-CN" altLang="en-US"/>
              <a:t>form. </a:t>
            </a:r>
            <a:endParaRPr lang="zh-CN" altLang="en-US"/>
          </a:p>
          <a:p>
            <a:endParaRPr lang="zh-CN" altLang="en-US"/>
          </a:p>
          <a:p>
            <a:r>
              <a:rPr lang="zh-CN" altLang="en-US"/>
              <a:t>First, we create a copy of the array so that we do not alter the original dataset:</a:t>
            </a:r>
            <a:endParaRPr lang="zh-CN" altLang="en-US"/>
          </a:p>
        </p:txBody>
      </p:sp>
      <p:sp>
        <p:nvSpPr>
          <p:cNvPr id="6" name="文本框 5"/>
          <p:cNvSpPr txBox="1"/>
          <p:nvPr/>
        </p:nvSpPr>
        <p:spPr>
          <a:xfrm>
            <a:off x="958850" y="5903595"/>
            <a:ext cx="452755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X_broken = np.array(X)</a:t>
            </a:r>
            <a:endParaRPr lang="zh-CN" altLang="en-US" i="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7845" y="671195"/>
            <a:ext cx="8068310" cy="368300"/>
          </a:xfrm>
          <a:prstGeom prst="rect">
            <a:avLst/>
          </a:prstGeom>
          <a:noFill/>
        </p:spPr>
        <p:txBody>
          <a:bodyPr wrap="square" rtlCol="0" anchor="t">
            <a:spAutoFit/>
          </a:bodyPr>
          <a:p>
            <a:r>
              <a:rPr lang="zh-CN" altLang="en-US"/>
              <a:t>Next, we break the dataset by dividing every second feature by 10:</a:t>
            </a:r>
            <a:endParaRPr lang="zh-CN" altLang="en-US"/>
          </a:p>
        </p:txBody>
      </p:sp>
      <p:sp>
        <p:nvSpPr>
          <p:cNvPr id="4" name="文本框 3"/>
          <p:cNvSpPr txBox="1"/>
          <p:nvPr/>
        </p:nvSpPr>
        <p:spPr>
          <a:xfrm>
            <a:off x="1156335" y="1506855"/>
            <a:ext cx="322389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X_broken[:,::2] /= 10</a:t>
            </a:r>
            <a:endParaRPr lang="zh-CN" altLang="en-US" i="1"/>
          </a:p>
        </p:txBody>
      </p:sp>
      <p:sp>
        <p:nvSpPr>
          <p:cNvPr id="5" name="文本框 4"/>
          <p:cNvSpPr txBox="1"/>
          <p:nvPr/>
        </p:nvSpPr>
        <p:spPr>
          <a:xfrm>
            <a:off x="537845" y="2162810"/>
            <a:ext cx="8068310" cy="1753235"/>
          </a:xfrm>
          <a:prstGeom prst="rect">
            <a:avLst/>
          </a:prstGeom>
          <a:noFill/>
        </p:spPr>
        <p:txBody>
          <a:bodyPr wrap="square" rtlCol="0" anchor="t">
            <a:spAutoFit/>
          </a:bodyPr>
          <a:p>
            <a:r>
              <a:rPr lang="zh-CN" altLang="en-US"/>
              <a:t>In theory, this should not have a great effect on the result. After all, the values</a:t>
            </a:r>
            <a:endParaRPr lang="zh-CN" altLang="en-US"/>
          </a:p>
          <a:p>
            <a:r>
              <a:rPr lang="zh-CN" altLang="en-US"/>
              <a:t>for these features are still relatively the same. The major issue is that the scale has changed and the odd features are now larger than the even features. </a:t>
            </a:r>
            <a:endParaRPr lang="zh-CN" altLang="en-US"/>
          </a:p>
          <a:p>
            <a:endParaRPr lang="zh-CN" altLang="en-US"/>
          </a:p>
          <a:p>
            <a:r>
              <a:rPr lang="zh-CN" altLang="en-US"/>
              <a:t>We can see the effect of this by computing the accuracy:</a:t>
            </a:r>
            <a:endParaRPr lang="zh-CN" altLang="en-US"/>
          </a:p>
        </p:txBody>
      </p:sp>
      <p:sp>
        <p:nvSpPr>
          <p:cNvPr id="6" name="文本框 5"/>
          <p:cNvSpPr txBox="1"/>
          <p:nvPr/>
        </p:nvSpPr>
        <p:spPr>
          <a:xfrm>
            <a:off x="1012190" y="4045585"/>
            <a:ext cx="8231505" cy="2515235"/>
          </a:xfrm>
          <a:prstGeom prst="rect">
            <a:avLst/>
          </a:prstGeom>
          <a:noFill/>
        </p:spPr>
        <p:txBody>
          <a:bodyPr wrap="square" rtlCol="0" anchor="t">
            <a:spAutoFit/>
          </a:bodyPr>
          <a:p>
            <a:pPr marL="285750" indent="-285750">
              <a:lnSpc>
                <a:spcPct val="125000"/>
              </a:lnSpc>
              <a:spcBef>
                <a:spcPts val="0"/>
              </a:spcBef>
              <a:spcAft>
                <a:spcPts val="0"/>
              </a:spcAft>
              <a:buFont typeface="Arial" panose="020B0604020202020204" pitchFamily="34" charset="0"/>
              <a:buChar char="•"/>
            </a:pPr>
            <a:r>
              <a:rPr lang="zh-CN" altLang="en-US" i="1"/>
              <a:t>estimator = KNeighborsClassifier()</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original_scores = cross_val_score(estimator, X, y, scoring='accuracy')</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print("The original average accuracy for is {0:.1f}%".format(np.mean(original_scores) * 100))</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broken_scores = cross_val_score(estimator, X_broken, y,scoring='accuracy')</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print("The 'broken' average accuracy for is {0:.1f}%".format(np.mean(broken_scores) * 100))</a:t>
            </a:r>
            <a:endParaRPr lang="zh-CN" altLang="en-US" i="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92430" y="728345"/>
            <a:ext cx="8134350" cy="922020"/>
          </a:xfrm>
          <a:prstGeom prst="rect">
            <a:avLst/>
          </a:prstGeom>
          <a:noFill/>
        </p:spPr>
        <p:txBody>
          <a:bodyPr wrap="square" rtlCol="0" anchor="t">
            <a:spAutoFit/>
          </a:bodyPr>
          <a:p>
            <a:r>
              <a:rPr lang="zh-CN" altLang="en-US"/>
              <a:t>This gives a score of 82.3 percent for the original dataset, which drops down to 71.5 percent on the broken dataset. We can fix this by scaling all the features to the range 0 to 1.</a:t>
            </a:r>
            <a:endParaRPr lang="zh-CN" altLang="en-US"/>
          </a:p>
        </p:txBody>
      </p:sp>
      <p:sp>
        <p:nvSpPr>
          <p:cNvPr id="4" name="文本框 3"/>
          <p:cNvSpPr txBox="1"/>
          <p:nvPr/>
        </p:nvSpPr>
        <p:spPr>
          <a:xfrm>
            <a:off x="392430" y="2132330"/>
            <a:ext cx="4500880" cy="521970"/>
          </a:xfrm>
          <a:prstGeom prst="rect">
            <a:avLst/>
          </a:prstGeom>
          <a:noFill/>
        </p:spPr>
        <p:txBody>
          <a:bodyPr wrap="square" rtlCol="0" anchor="t">
            <a:spAutoFit/>
          </a:bodyPr>
          <a:p>
            <a:r>
              <a:rPr lang="zh-CN" altLang="en-US" sz="2800" b="1"/>
              <a:t>Standard preprocessing</a:t>
            </a:r>
            <a:endParaRPr lang="zh-CN" altLang="en-US" sz="2800" b="1"/>
          </a:p>
        </p:txBody>
      </p:sp>
      <p:sp>
        <p:nvSpPr>
          <p:cNvPr id="5" name="文本框 4"/>
          <p:cNvSpPr txBox="1"/>
          <p:nvPr/>
        </p:nvSpPr>
        <p:spPr>
          <a:xfrm>
            <a:off x="392430" y="3044190"/>
            <a:ext cx="8134350" cy="922020"/>
          </a:xfrm>
          <a:prstGeom prst="rect">
            <a:avLst/>
          </a:prstGeom>
          <a:noFill/>
        </p:spPr>
        <p:txBody>
          <a:bodyPr wrap="square" rtlCol="0" anchor="t">
            <a:spAutoFit/>
          </a:bodyPr>
          <a:p>
            <a:r>
              <a:rPr lang="zh-CN" altLang="en-US"/>
              <a:t>The preprocessing we will perform for this experiment is called feature-based</a:t>
            </a:r>
            <a:endParaRPr lang="zh-CN" altLang="en-US"/>
          </a:p>
          <a:p>
            <a:r>
              <a:rPr lang="zh-CN" altLang="en-US"/>
              <a:t>normalization through the </a:t>
            </a:r>
            <a:r>
              <a:rPr lang="zh-CN" altLang="en-US" i="1"/>
              <a:t>MinMaxScaler </a:t>
            </a:r>
            <a:r>
              <a:rPr lang="zh-CN" altLang="en-US"/>
              <a:t>class. Continuing with the IPython</a:t>
            </a:r>
            <a:endParaRPr lang="zh-CN" altLang="en-US"/>
          </a:p>
          <a:p>
            <a:r>
              <a:rPr lang="zh-CN" altLang="en-US"/>
              <a:t>notebook from the rest of this </a:t>
            </a:r>
            <a:r>
              <a:rPr lang="en-US" altLang="zh-CN"/>
              <a:t>experiement</a:t>
            </a:r>
            <a:r>
              <a:rPr lang="zh-CN" altLang="en-US"/>
              <a:t>, first, we import this class:</a:t>
            </a:r>
            <a:endParaRPr lang="zh-CN" altLang="en-US"/>
          </a:p>
        </p:txBody>
      </p:sp>
      <p:sp>
        <p:nvSpPr>
          <p:cNvPr id="6" name="文本框 5"/>
          <p:cNvSpPr txBox="1"/>
          <p:nvPr/>
        </p:nvSpPr>
        <p:spPr>
          <a:xfrm>
            <a:off x="892810" y="4297680"/>
            <a:ext cx="748919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sklearn.preprocessing import MinMaxScaler</a:t>
            </a:r>
            <a:endParaRPr lang="zh-CN" altLang="en-US" i="1"/>
          </a:p>
        </p:txBody>
      </p:sp>
      <p:sp>
        <p:nvSpPr>
          <p:cNvPr id="7" name="文本框 6"/>
          <p:cNvSpPr txBox="1"/>
          <p:nvPr/>
        </p:nvSpPr>
        <p:spPr>
          <a:xfrm>
            <a:off x="392430" y="4894580"/>
            <a:ext cx="8134985" cy="922020"/>
          </a:xfrm>
          <a:prstGeom prst="rect">
            <a:avLst/>
          </a:prstGeom>
          <a:noFill/>
        </p:spPr>
        <p:txBody>
          <a:bodyPr wrap="square" rtlCol="0" anchor="t">
            <a:spAutoFit/>
          </a:bodyPr>
          <a:p>
            <a:r>
              <a:rPr lang="zh-CN" altLang="en-US"/>
              <a:t>This class takes each feature and scales it to the range 0 to 1. The minimum value is replaced with 0, the maximum with 1, and the other values somewhere in between.</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1815" y="772795"/>
            <a:ext cx="7712710" cy="1198880"/>
          </a:xfrm>
          <a:prstGeom prst="rect">
            <a:avLst/>
          </a:prstGeom>
          <a:noFill/>
        </p:spPr>
        <p:txBody>
          <a:bodyPr wrap="square" rtlCol="0" anchor="t">
            <a:spAutoFit/>
          </a:bodyPr>
          <a:p>
            <a:r>
              <a:rPr lang="zh-CN" altLang="en-US"/>
              <a:t>To apply our preprocessor, we run the transform function on it. While </a:t>
            </a:r>
            <a:r>
              <a:rPr lang="zh-CN" altLang="en-US" i="1"/>
              <a:t>MinMaxScaler </a:t>
            </a:r>
            <a:r>
              <a:rPr lang="zh-CN" altLang="en-US"/>
              <a:t>doesn't, some transformers need to be trained first in the same way that the classifiers do. We can combine these steps by running the fit_transform function instead:</a:t>
            </a:r>
            <a:endParaRPr lang="zh-CN" altLang="en-US"/>
          </a:p>
        </p:txBody>
      </p:sp>
      <p:sp>
        <p:nvSpPr>
          <p:cNvPr id="4" name="文本框 3"/>
          <p:cNvSpPr txBox="1"/>
          <p:nvPr/>
        </p:nvSpPr>
        <p:spPr>
          <a:xfrm>
            <a:off x="1064895" y="2284095"/>
            <a:ext cx="668591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X_transformed = MinMaxScaler().fit_transform(X)</a:t>
            </a:r>
            <a:endParaRPr lang="zh-CN" altLang="en-US" i="1"/>
          </a:p>
        </p:txBody>
      </p:sp>
      <p:sp>
        <p:nvSpPr>
          <p:cNvPr id="5" name="文本框 4"/>
          <p:cNvSpPr txBox="1"/>
          <p:nvPr/>
        </p:nvSpPr>
        <p:spPr>
          <a:xfrm>
            <a:off x="552450" y="3270250"/>
            <a:ext cx="7712075" cy="645160"/>
          </a:xfrm>
          <a:prstGeom prst="rect">
            <a:avLst/>
          </a:prstGeom>
          <a:noFill/>
        </p:spPr>
        <p:txBody>
          <a:bodyPr wrap="square" rtlCol="0" anchor="t">
            <a:spAutoFit/>
          </a:bodyPr>
          <a:p>
            <a:r>
              <a:rPr lang="zh-CN" altLang="en-US"/>
              <a:t>Here, </a:t>
            </a:r>
            <a:r>
              <a:rPr lang="zh-CN" altLang="en-US" i="1"/>
              <a:t>X_transformed</a:t>
            </a:r>
            <a:r>
              <a:rPr lang="zh-CN" altLang="en-US"/>
              <a:t> will have the same shape as X. However, each column will have a maximum of 1 and a minimum of 0.</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62890" y="4782820"/>
            <a:ext cx="8147050" cy="645160"/>
          </a:xfrm>
          <a:prstGeom prst="rect">
            <a:avLst/>
          </a:prstGeom>
          <a:noFill/>
        </p:spPr>
        <p:txBody>
          <a:bodyPr wrap="square" rtlCol="0" anchor="t">
            <a:spAutoFit/>
          </a:bodyPr>
          <a:p>
            <a:r>
              <a:rPr lang="zh-CN" altLang="en-US"/>
              <a:t>We will use combinations of these preprocessors in later chapters, along with other types of Transformers object.</a:t>
            </a:r>
            <a:endParaRPr lang="zh-CN" altLang="en-US"/>
          </a:p>
        </p:txBody>
      </p:sp>
      <p:sp>
        <p:nvSpPr>
          <p:cNvPr id="4" name="文本框 3"/>
          <p:cNvSpPr txBox="1"/>
          <p:nvPr/>
        </p:nvSpPr>
        <p:spPr>
          <a:xfrm>
            <a:off x="262255" y="681990"/>
            <a:ext cx="7712075" cy="645160"/>
          </a:xfrm>
          <a:prstGeom prst="rect">
            <a:avLst/>
          </a:prstGeom>
          <a:noFill/>
        </p:spPr>
        <p:txBody>
          <a:bodyPr wrap="square" rtlCol="0" anchor="t">
            <a:spAutoFit/>
          </a:bodyPr>
          <a:p>
            <a:r>
              <a:rPr lang="zh-CN" altLang="en-US"/>
              <a:t>There are various other forms of normalizing in this way, which is effective for other applications and feature types:</a:t>
            </a:r>
            <a:endParaRPr lang="zh-CN" altLang="en-US"/>
          </a:p>
        </p:txBody>
      </p:sp>
      <p:sp>
        <p:nvSpPr>
          <p:cNvPr id="5" name="文本框 4"/>
          <p:cNvSpPr txBox="1"/>
          <p:nvPr/>
        </p:nvSpPr>
        <p:spPr>
          <a:xfrm>
            <a:off x="262890" y="1503680"/>
            <a:ext cx="8369935" cy="2999740"/>
          </a:xfrm>
          <a:prstGeom prst="rect">
            <a:avLst/>
          </a:prstGeom>
          <a:noFill/>
        </p:spPr>
        <p:txBody>
          <a:bodyPr wrap="square" rtlCol="0" anchor="t">
            <a:spAutoFit/>
          </a:bodyPr>
          <a:p>
            <a:pPr marL="285750" indent="-285750">
              <a:lnSpc>
                <a:spcPct val="150000"/>
              </a:lnSpc>
              <a:buFont typeface="Arial" panose="020B0604020202020204" pitchFamily="34" charset="0"/>
              <a:buChar char="•"/>
            </a:pPr>
            <a:r>
              <a:rPr lang="zh-CN" altLang="en-US"/>
              <a:t>Ensure the sum of the values for each sample equals to 1, using </a:t>
            </a:r>
            <a:r>
              <a:rPr lang="zh-CN" altLang="en-US" i="1"/>
              <a:t>sklearn</a:t>
            </a:r>
            <a:r>
              <a:rPr lang="zh-CN" altLang="en-US"/>
              <a:t>.</a:t>
            </a:r>
            <a:endParaRPr lang="zh-CN" altLang="en-US"/>
          </a:p>
          <a:p>
            <a:pPr indent="0">
              <a:lnSpc>
                <a:spcPct val="150000"/>
              </a:lnSpc>
              <a:buFont typeface="Arial" panose="020B0604020202020204" pitchFamily="34" charset="0"/>
              <a:buNone/>
            </a:pPr>
            <a:r>
              <a:rPr lang="zh-CN" altLang="en-US"/>
              <a:t>     </a:t>
            </a:r>
            <a:r>
              <a:rPr lang="zh-CN" altLang="en-US" i="1"/>
              <a:t>preprocessing</a:t>
            </a:r>
            <a:r>
              <a:rPr lang="zh-CN" altLang="en-US"/>
              <a:t>.</a:t>
            </a:r>
            <a:r>
              <a:rPr lang="zh-CN" altLang="en-US" i="1"/>
              <a:t>Normalizer</a:t>
            </a:r>
            <a:endParaRPr lang="zh-CN" altLang="en-US" i="1"/>
          </a:p>
          <a:p>
            <a:pPr marL="285750" indent="-285750">
              <a:lnSpc>
                <a:spcPct val="150000"/>
              </a:lnSpc>
              <a:buFont typeface="Arial" panose="020B0604020202020204" pitchFamily="34" charset="0"/>
              <a:buChar char="•"/>
            </a:pPr>
            <a:r>
              <a:rPr lang="zh-CN" altLang="en-US"/>
              <a:t>Force each feature to have a zero mean and a variance of 1, using </a:t>
            </a:r>
            <a:r>
              <a:rPr lang="zh-CN" altLang="en-US" i="1"/>
              <a:t>sklearn</a:t>
            </a:r>
            <a:r>
              <a:rPr lang="zh-CN" altLang="en-US"/>
              <a:t>.</a:t>
            </a:r>
            <a:endParaRPr lang="zh-CN" altLang="en-US"/>
          </a:p>
          <a:p>
            <a:pPr indent="0">
              <a:lnSpc>
                <a:spcPct val="150000"/>
              </a:lnSpc>
              <a:buFont typeface="Arial" panose="020B0604020202020204" pitchFamily="34" charset="0"/>
              <a:buNone/>
            </a:pPr>
            <a:r>
              <a:rPr lang="zh-CN" altLang="en-US"/>
              <a:t>     </a:t>
            </a:r>
            <a:r>
              <a:rPr lang="zh-CN" altLang="en-US" i="1"/>
              <a:t>preprocessing</a:t>
            </a:r>
            <a:r>
              <a:rPr lang="zh-CN" altLang="en-US"/>
              <a:t>.StandardScaler, which is a commonly used starting point for    </a:t>
            </a:r>
            <a:endParaRPr lang="zh-CN" altLang="en-US"/>
          </a:p>
          <a:p>
            <a:pPr indent="0">
              <a:lnSpc>
                <a:spcPct val="150000"/>
              </a:lnSpc>
              <a:buFont typeface="Arial" panose="020B0604020202020204" pitchFamily="34" charset="0"/>
              <a:buNone/>
            </a:pPr>
            <a:r>
              <a:rPr lang="zh-CN" altLang="en-US"/>
              <a:t>     normalization</a:t>
            </a:r>
            <a:endParaRPr lang="zh-CN" altLang="en-US"/>
          </a:p>
          <a:p>
            <a:pPr marL="285750" indent="-285750">
              <a:lnSpc>
                <a:spcPct val="150000"/>
              </a:lnSpc>
              <a:buFont typeface="Arial" panose="020B0604020202020204" pitchFamily="34" charset="0"/>
              <a:buChar char="•"/>
            </a:pPr>
            <a:r>
              <a:rPr lang="en-US" altLang="zh-CN"/>
              <a:t>T</a:t>
            </a:r>
            <a:r>
              <a:rPr lang="zh-CN" altLang="en-US"/>
              <a:t>urn numerical features into binary features, where any value above</a:t>
            </a:r>
            <a:endParaRPr lang="zh-CN" altLang="en-US"/>
          </a:p>
          <a:p>
            <a:pPr indent="0">
              <a:lnSpc>
                <a:spcPct val="150000"/>
              </a:lnSpc>
              <a:buFont typeface="Arial" panose="020B0604020202020204" pitchFamily="34" charset="0"/>
              <a:buNone/>
            </a:pPr>
            <a:r>
              <a:rPr lang="zh-CN" altLang="en-US"/>
              <a:t>     a threshold is 1 and any below is 0, using </a:t>
            </a:r>
            <a:r>
              <a:rPr lang="zh-CN" altLang="en-US" i="1"/>
              <a:t>sklearn</a:t>
            </a:r>
            <a:r>
              <a:rPr lang="zh-CN" altLang="en-US"/>
              <a:t>.</a:t>
            </a:r>
            <a:r>
              <a:rPr lang="zh-CN" altLang="en-US" i="1"/>
              <a:t>preprocessing</a:t>
            </a:r>
            <a:r>
              <a:rPr lang="zh-CN" altLang="en-US"/>
              <a:t>. </a:t>
            </a:r>
            <a:r>
              <a:rPr lang="zh-CN" altLang="en-US" i="1"/>
              <a:t>Binarizer</a:t>
            </a:r>
            <a:endParaRPr lang="zh-CN" altLang="en-US" i="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82905" y="634365"/>
            <a:ext cx="7691120" cy="690245"/>
          </a:xfrm>
        </p:spPr>
        <p:txBody>
          <a:bodyPr/>
          <a:p>
            <a:r>
              <a:rPr lang="zh-CN" altLang="en-US" sz="2800" b="1">
                <a:solidFill>
                  <a:schemeClr val="tx1"/>
                </a:solidFill>
              </a:rPr>
              <a:t>Putting it all together</a:t>
            </a:r>
            <a:endParaRPr lang="zh-CN" altLang="en-US" sz="2800" b="1">
              <a:solidFill>
                <a:schemeClr val="tx1"/>
              </a:solidFill>
            </a:endParaRPr>
          </a:p>
        </p:txBody>
      </p:sp>
      <p:sp>
        <p:nvSpPr>
          <p:cNvPr id="3" name="文本框 2"/>
          <p:cNvSpPr txBox="1"/>
          <p:nvPr/>
        </p:nvSpPr>
        <p:spPr>
          <a:xfrm>
            <a:off x="382905" y="1597660"/>
            <a:ext cx="7920990" cy="645160"/>
          </a:xfrm>
          <a:prstGeom prst="rect">
            <a:avLst/>
          </a:prstGeom>
          <a:noFill/>
        </p:spPr>
        <p:txBody>
          <a:bodyPr wrap="square" rtlCol="0" anchor="t">
            <a:spAutoFit/>
          </a:bodyPr>
          <a:p>
            <a:r>
              <a:rPr lang="zh-CN" altLang="en-US"/>
              <a:t>We can now create a workflow by combining the code from the previous sections, using the broken dataset previously calculated:</a:t>
            </a:r>
            <a:endParaRPr lang="zh-CN" altLang="en-US"/>
          </a:p>
        </p:txBody>
      </p:sp>
      <p:sp>
        <p:nvSpPr>
          <p:cNvPr id="4" name="文本框 3"/>
          <p:cNvSpPr txBox="1"/>
          <p:nvPr/>
        </p:nvSpPr>
        <p:spPr>
          <a:xfrm>
            <a:off x="892810" y="2510155"/>
            <a:ext cx="7747000" cy="2168525"/>
          </a:xfrm>
          <a:prstGeom prst="rect">
            <a:avLst/>
          </a:prstGeom>
          <a:noFill/>
        </p:spPr>
        <p:txBody>
          <a:bodyPr wrap="square" rtlCol="0" anchor="t">
            <a:spAutoFit/>
          </a:bodyPr>
          <a:p>
            <a:pPr marL="285750" indent="-285750">
              <a:lnSpc>
                <a:spcPct val="125000"/>
              </a:lnSpc>
              <a:spcBef>
                <a:spcPts val="0"/>
              </a:spcBef>
              <a:spcAft>
                <a:spcPts val="0"/>
              </a:spcAft>
              <a:buFont typeface="Arial" panose="020B0604020202020204" pitchFamily="34" charset="0"/>
              <a:buChar char="•"/>
            </a:pPr>
            <a:r>
              <a:rPr lang="zh-CN" altLang="en-US" i="1"/>
              <a:t>X_transformed = MinMaxScaler().fit_transform(X_broken)</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estimator = KNeighborsClassifier()</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transformed_scores = cross_val_score(estimator, X_transformed, y,</a:t>
            </a:r>
            <a:endParaRPr lang="zh-CN" altLang="en-US" i="1"/>
          </a:p>
          <a:p>
            <a:pPr indent="0">
              <a:lnSpc>
                <a:spcPct val="125000"/>
              </a:lnSpc>
              <a:spcBef>
                <a:spcPts val="0"/>
              </a:spcBef>
              <a:spcAft>
                <a:spcPts val="0"/>
              </a:spcAft>
              <a:buFont typeface="Arial" panose="020B0604020202020204" pitchFamily="34" charset="0"/>
              <a:buNone/>
            </a:pPr>
            <a:r>
              <a:rPr lang="zh-CN" altLang="en-US" i="1"/>
              <a:t>    scoring='accuracy')</a:t>
            </a:r>
            <a:endParaRPr lang="zh-CN" altLang="en-US" i="1"/>
          </a:p>
          <a:p>
            <a:pPr marL="285750" indent="-285750">
              <a:lnSpc>
                <a:spcPct val="125000"/>
              </a:lnSpc>
              <a:spcBef>
                <a:spcPts val="0"/>
              </a:spcBef>
              <a:spcAft>
                <a:spcPts val="0"/>
              </a:spcAft>
              <a:buFont typeface="Arial" panose="020B0604020202020204" pitchFamily="34" charset="0"/>
              <a:buChar char="•"/>
            </a:pPr>
            <a:r>
              <a:rPr lang="zh-CN" altLang="en-US" i="1"/>
              <a:t>print("The average accuracy for is {0:.1f}%".format(np.mean(transformed_scores) * 100))</a:t>
            </a:r>
            <a:endParaRPr lang="zh-CN" altLang="en-US" i="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03885" y="890270"/>
            <a:ext cx="7884160" cy="2306955"/>
          </a:xfrm>
          <a:prstGeom prst="rect">
            <a:avLst/>
          </a:prstGeom>
          <a:noFill/>
        </p:spPr>
        <p:txBody>
          <a:bodyPr wrap="square" rtlCol="0" anchor="t">
            <a:spAutoFit/>
          </a:bodyPr>
          <a:p>
            <a:r>
              <a:rPr lang="zh-CN" altLang="en-US"/>
              <a:t>This gives us back our score of 82.3 percent accuracy. The MinMaxScaler resulted in features of the same scale, meaning that no features overpowered others by simply being bigger values. </a:t>
            </a:r>
            <a:endParaRPr lang="zh-CN" altLang="en-US"/>
          </a:p>
          <a:p>
            <a:endParaRPr lang="zh-CN" altLang="en-US"/>
          </a:p>
          <a:p>
            <a:r>
              <a:rPr lang="zh-CN" altLang="en-US"/>
              <a:t>While the Nearest Neighbor algorithm can be confused with larger features, some algorithms handle scale differences better. </a:t>
            </a:r>
            <a:endParaRPr lang="zh-CN" altLang="en-US"/>
          </a:p>
          <a:p>
            <a:endParaRPr lang="zh-CN" altLang="en-US"/>
          </a:p>
          <a:p>
            <a:r>
              <a:rPr lang="zh-CN" altLang="en-US"/>
              <a:t>In contrast, some are much worse!</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85140" y="730885"/>
            <a:ext cx="2540000" cy="521970"/>
          </a:xfrm>
          <a:prstGeom prst="rect">
            <a:avLst/>
          </a:prstGeom>
          <a:noFill/>
        </p:spPr>
        <p:txBody>
          <a:bodyPr wrap="square" rtlCol="0" anchor="t">
            <a:spAutoFit/>
          </a:bodyPr>
          <a:p>
            <a:r>
              <a:rPr lang="zh-CN" altLang="en-US" sz="2800" b="1"/>
              <a:t>Pipelines</a:t>
            </a:r>
            <a:endParaRPr lang="zh-CN" altLang="en-US" sz="2800" b="1"/>
          </a:p>
        </p:txBody>
      </p:sp>
      <p:sp>
        <p:nvSpPr>
          <p:cNvPr id="4" name="文本框 3"/>
          <p:cNvSpPr txBox="1"/>
          <p:nvPr/>
        </p:nvSpPr>
        <p:spPr>
          <a:xfrm>
            <a:off x="485140" y="1537335"/>
            <a:ext cx="8054975" cy="922020"/>
          </a:xfrm>
          <a:prstGeom prst="rect">
            <a:avLst/>
          </a:prstGeom>
          <a:noFill/>
        </p:spPr>
        <p:txBody>
          <a:bodyPr wrap="square" rtlCol="0" anchor="t">
            <a:spAutoFit/>
          </a:bodyPr>
          <a:p>
            <a:r>
              <a:rPr lang="zh-CN" altLang="en-US"/>
              <a:t>As experiments grow, so does the complexity of the operations. We may split up our dataset, binarize features, perform feature-based scaling, perform sample-based scaling, and many more operations.</a:t>
            </a:r>
            <a:endParaRPr lang="zh-CN" altLang="en-US"/>
          </a:p>
        </p:txBody>
      </p:sp>
      <p:sp>
        <p:nvSpPr>
          <p:cNvPr id="5" name="文本框 4"/>
          <p:cNvSpPr txBox="1"/>
          <p:nvPr/>
        </p:nvSpPr>
        <p:spPr>
          <a:xfrm>
            <a:off x="485140" y="2764155"/>
            <a:ext cx="8054340" cy="3138170"/>
          </a:xfrm>
          <a:prstGeom prst="rect">
            <a:avLst/>
          </a:prstGeom>
          <a:noFill/>
        </p:spPr>
        <p:txBody>
          <a:bodyPr wrap="square" rtlCol="0" anchor="t">
            <a:spAutoFit/>
          </a:bodyPr>
          <a:p>
            <a:r>
              <a:rPr lang="zh-CN" altLang="en-US" i="1"/>
              <a:t>Pipelines </a:t>
            </a:r>
            <a:r>
              <a:rPr lang="zh-CN" altLang="en-US"/>
              <a:t>are a construct that addresses these problems (and others, which we will see in the next </a:t>
            </a:r>
            <a:r>
              <a:rPr lang="en-US" altLang="zh-CN"/>
              <a:t>experiment</a:t>
            </a:r>
            <a:r>
              <a:rPr lang="zh-CN" altLang="en-US"/>
              <a:t>). </a:t>
            </a:r>
            <a:endParaRPr lang="zh-CN" altLang="en-US"/>
          </a:p>
          <a:p>
            <a:endParaRPr lang="zh-CN" altLang="en-US"/>
          </a:p>
          <a:p>
            <a:r>
              <a:rPr lang="zh-CN" altLang="en-US" i="1"/>
              <a:t>Pipelines </a:t>
            </a:r>
            <a:r>
              <a:rPr lang="zh-CN" altLang="en-US"/>
              <a:t>store the steps in your data mining workflow. They can take your raw data in, perform all the necessary transformations, and then create</a:t>
            </a:r>
            <a:endParaRPr lang="zh-CN" altLang="en-US"/>
          </a:p>
          <a:p>
            <a:r>
              <a:rPr lang="zh-CN" altLang="en-US"/>
              <a:t>a prediction. </a:t>
            </a:r>
            <a:endParaRPr lang="zh-CN" altLang="en-US"/>
          </a:p>
          <a:p>
            <a:endParaRPr lang="zh-CN" altLang="en-US"/>
          </a:p>
          <a:p>
            <a:r>
              <a:rPr lang="zh-CN" altLang="en-US"/>
              <a:t>This allows us to use pipelines in functions such as </a:t>
            </a:r>
            <a:r>
              <a:rPr lang="zh-CN" altLang="en-US" i="1"/>
              <a:t>cross_val_score</a:t>
            </a:r>
            <a:r>
              <a:rPr lang="zh-CN" altLang="en-US"/>
              <a:t>,</a:t>
            </a:r>
            <a:endParaRPr lang="zh-CN" altLang="en-US"/>
          </a:p>
          <a:p>
            <a:r>
              <a:rPr lang="zh-CN" altLang="en-US"/>
              <a:t>where they expect an estimator. </a:t>
            </a:r>
            <a:endParaRPr lang="zh-CN" altLang="en-US"/>
          </a:p>
          <a:p>
            <a:endParaRPr lang="zh-CN" altLang="en-US"/>
          </a:p>
          <a:p>
            <a:r>
              <a:rPr lang="zh-CN" altLang="en-US"/>
              <a:t>First, import the </a:t>
            </a:r>
            <a:r>
              <a:rPr lang="zh-CN" altLang="en-US" i="1"/>
              <a:t>Pipeline </a:t>
            </a:r>
            <a:r>
              <a:rPr lang="zh-CN" altLang="en-US"/>
              <a:t>object:</a:t>
            </a:r>
            <a:endParaRPr lang="zh-CN" altLang="en-US"/>
          </a:p>
        </p:txBody>
      </p:sp>
      <p:sp>
        <p:nvSpPr>
          <p:cNvPr id="6" name="文本框 5"/>
          <p:cNvSpPr txBox="1"/>
          <p:nvPr/>
        </p:nvSpPr>
        <p:spPr>
          <a:xfrm>
            <a:off x="1183005" y="6020435"/>
            <a:ext cx="815975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sklearn.pipeline import Pipeline</a:t>
            </a:r>
            <a:endParaRPr lang="zh-CN" altLang="en-US"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5145" y="613410"/>
            <a:ext cx="8211820" cy="2584450"/>
          </a:xfrm>
          <a:prstGeom prst="rect">
            <a:avLst/>
          </a:prstGeom>
          <a:noFill/>
        </p:spPr>
        <p:txBody>
          <a:bodyPr wrap="square" rtlCol="0" anchor="t">
            <a:spAutoFit/>
          </a:bodyPr>
          <a:p>
            <a:r>
              <a:rPr lang="zh-CN" altLang="en-US" i="1"/>
              <a:t>Pipelines </a:t>
            </a:r>
            <a:r>
              <a:rPr lang="zh-CN" altLang="en-US"/>
              <a:t>take a list of steps as input, representing the chain of the data mining</a:t>
            </a:r>
            <a:endParaRPr lang="zh-CN" altLang="en-US"/>
          </a:p>
          <a:p>
            <a:r>
              <a:rPr lang="zh-CN" altLang="en-US"/>
              <a:t>application. The last step needs to be an Estimator, while all previous steps are</a:t>
            </a:r>
            <a:endParaRPr lang="zh-CN" altLang="en-US"/>
          </a:p>
          <a:p>
            <a:r>
              <a:rPr lang="zh-CN" altLang="en-US"/>
              <a:t>Transformers. </a:t>
            </a:r>
            <a:endParaRPr lang="zh-CN" altLang="en-US"/>
          </a:p>
          <a:p>
            <a:endParaRPr lang="zh-CN" altLang="en-US"/>
          </a:p>
          <a:p>
            <a:r>
              <a:rPr lang="zh-CN" altLang="en-US"/>
              <a:t>The input dataset is altered by each Transformer, with the output of one step being the input of the next step. </a:t>
            </a:r>
            <a:endParaRPr lang="zh-CN" altLang="en-US"/>
          </a:p>
          <a:p>
            <a:endParaRPr lang="zh-CN" altLang="en-US"/>
          </a:p>
          <a:p>
            <a:r>
              <a:rPr lang="zh-CN" altLang="en-US"/>
              <a:t>Finally, the samples are classified by the last step's estimator. In our pipeline, we have two steps:</a:t>
            </a:r>
            <a:endParaRPr lang="zh-CN" altLang="en-US"/>
          </a:p>
        </p:txBody>
      </p:sp>
      <p:sp>
        <p:nvSpPr>
          <p:cNvPr id="4" name="文本框 3"/>
          <p:cNvSpPr txBox="1"/>
          <p:nvPr/>
        </p:nvSpPr>
        <p:spPr>
          <a:xfrm>
            <a:off x="1077595" y="3414395"/>
            <a:ext cx="7172960" cy="645160"/>
          </a:xfrm>
          <a:prstGeom prst="rect">
            <a:avLst/>
          </a:prstGeom>
          <a:noFill/>
        </p:spPr>
        <p:txBody>
          <a:bodyPr wrap="square" rtlCol="0" anchor="t">
            <a:spAutoFit/>
          </a:bodyPr>
          <a:p>
            <a:r>
              <a:rPr lang="zh-CN" altLang="en-US" i="1"/>
              <a:t>1. Use MinMaxScaler to scale the feature values from 0 to 1</a:t>
            </a:r>
            <a:endParaRPr lang="zh-CN" altLang="en-US" i="1"/>
          </a:p>
          <a:p>
            <a:r>
              <a:rPr lang="zh-CN" altLang="en-US" i="1"/>
              <a:t>2. Use KNeighborsClassifier as the classification algorithms</a:t>
            </a:r>
            <a:endParaRPr lang="zh-CN" altLang="en-US" i="1"/>
          </a:p>
        </p:txBody>
      </p:sp>
      <p:sp>
        <p:nvSpPr>
          <p:cNvPr id="5" name="文本框 4"/>
          <p:cNvSpPr txBox="1"/>
          <p:nvPr/>
        </p:nvSpPr>
        <p:spPr>
          <a:xfrm>
            <a:off x="525145" y="4335780"/>
            <a:ext cx="8211185" cy="645160"/>
          </a:xfrm>
          <a:prstGeom prst="rect">
            <a:avLst/>
          </a:prstGeom>
          <a:noFill/>
        </p:spPr>
        <p:txBody>
          <a:bodyPr wrap="square" rtlCol="0" anchor="t">
            <a:spAutoFit/>
          </a:bodyPr>
          <a:p>
            <a:r>
              <a:rPr lang="zh-CN" altLang="en-US"/>
              <a:t>Each step is then represented by a tuple ('name', step). We can then create our pipeline:</a:t>
            </a:r>
            <a:endParaRPr lang="zh-CN" altLang="en-US"/>
          </a:p>
        </p:txBody>
      </p:sp>
      <p:sp>
        <p:nvSpPr>
          <p:cNvPr id="6" name="文本框 5"/>
          <p:cNvSpPr txBox="1"/>
          <p:nvPr/>
        </p:nvSpPr>
        <p:spPr>
          <a:xfrm>
            <a:off x="1077595" y="5092065"/>
            <a:ext cx="704151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scaling_pipeline = Pipeline([('scale', MinMaxScaler()), ('predict', KNeighborsClassifier())])</a:t>
            </a:r>
            <a:endParaRPr lang="zh-CN" altLang="en-US" i="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nvSpPr>
        <p:spPr>
          <a:xfrm>
            <a:off x="554355" y="577215"/>
            <a:ext cx="7848600" cy="1927225"/>
          </a:xfrm>
          <a:prstGeom prst="rect">
            <a:avLst/>
          </a:prstGeom>
        </p:spPr>
        <p:txBody>
          <a:bodyPr vert="horz" lIns="91440" tIns="45720" rIns="91440" bIns="45720" rtlCol="0" anchor="b">
            <a:noAutofit/>
          </a:bodyPr>
          <a:lstStyle>
            <a:lvl1pPr algn="l" defTabSz="914400" rtl="0" eaLnBrk="1" latinLnBrk="0" hangingPunct="1">
              <a:spcBef>
                <a:spcPct val="0"/>
              </a:spcBef>
              <a:buNone/>
              <a:defRPr sz="2400" kern="1200" cap="all" spc="-100" baseline="0">
                <a:solidFill>
                  <a:schemeClr val="tx2"/>
                </a:solidFill>
                <a:latin typeface="+mj-lt"/>
                <a:ea typeface="+mj-ea"/>
                <a:cs typeface="+mj-cs"/>
              </a:defRPr>
            </a:lvl1pPr>
          </a:lstStyle>
          <a:p>
            <a:endParaRPr lang="zh-CN" altLang="en-US" sz="2000">
              <a:solidFill>
                <a:schemeClr val="tx1"/>
              </a:solidFill>
            </a:endParaRPr>
          </a:p>
        </p:txBody>
      </p:sp>
      <p:sp>
        <p:nvSpPr>
          <p:cNvPr id="4" name="文本框 3"/>
          <p:cNvSpPr txBox="1"/>
          <p:nvPr/>
        </p:nvSpPr>
        <p:spPr>
          <a:xfrm>
            <a:off x="554355" y="577215"/>
            <a:ext cx="7311390" cy="521970"/>
          </a:xfrm>
          <a:prstGeom prst="rect">
            <a:avLst/>
          </a:prstGeom>
          <a:noFill/>
        </p:spPr>
        <p:txBody>
          <a:bodyPr wrap="square" rtlCol="0" anchor="t">
            <a:spAutoFit/>
          </a:bodyPr>
          <a:p>
            <a:r>
              <a:rPr lang="zh-CN" altLang="en-US" sz="2800" b="1">
                <a:latin typeface="+mj-lt"/>
              </a:rPr>
              <a:t>Using Python and the IPython Notebook</a:t>
            </a:r>
            <a:endParaRPr lang="zh-CN" altLang="en-US" sz="2800" b="1">
              <a:latin typeface="+mj-lt"/>
            </a:endParaRPr>
          </a:p>
        </p:txBody>
      </p:sp>
      <p:sp>
        <p:nvSpPr>
          <p:cNvPr id="5" name="文本框 4"/>
          <p:cNvSpPr txBox="1"/>
          <p:nvPr/>
        </p:nvSpPr>
        <p:spPr>
          <a:xfrm>
            <a:off x="554355" y="3192780"/>
            <a:ext cx="7311390" cy="521970"/>
          </a:xfrm>
          <a:prstGeom prst="rect">
            <a:avLst/>
          </a:prstGeom>
          <a:noFill/>
        </p:spPr>
        <p:txBody>
          <a:bodyPr wrap="square" rtlCol="0" anchor="t">
            <a:spAutoFit/>
          </a:bodyPr>
          <a:p>
            <a:r>
              <a:rPr lang="zh-CN" altLang="en-US" sz="2800" b="1">
                <a:latin typeface="+mj-lt"/>
              </a:rPr>
              <a:t>Installing Python</a:t>
            </a:r>
            <a:endParaRPr lang="zh-CN" altLang="en-US" sz="2800" b="1">
              <a:latin typeface="+mj-lt"/>
            </a:endParaRPr>
          </a:p>
        </p:txBody>
      </p:sp>
      <p:sp>
        <p:nvSpPr>
          <p:cNvPr id="6" name="文本框 5"/>
          <p:cNvSpPr txBox="1"/>
          <p:nvPr/>
        </p:nvSpPr>
        <p:spPr>
          <a:xfrm>
            <a:off x="554355" y="3714750"/>
            <a:ext cx="8435975" cy="2861310"/>
          </a:xfrm>
          <a:prstGeom prst="rect">
            <a:avLst/>
          </a:prstGeom>
          <a:noFill/>
        </p:spPr>
        <p:txBody>
          <a:bodyPr wrap="square" rtlCol="0" anchor="t">
            <a:spAutoFit/>
          </a:bodyPr>
          <a:p>
            <a:r>
              <a:rPr lang="zh-CN" altLang="en-US"/>
              <a:t>For this </a:t>
            </a:r>
            <a:r>
              <a:rPr lang="en-US" altLang="zh-CN"/>
              <a:t>Experiement</a:t>
            </a:r>
            <a:r>
              <a:rPr lang="zh-CN" altLang="en-US"/>
              <a:t>, we will be using Python 3.</a:t>
            </a:r>
            <a:r>
              <a:rPr lang="en-US" altLang="zh-CN"/>
              <a:t>5</a:t>
            </a:r>
            <a:r>
              <a:rPr lang="zh-CN" altLang="en-US"/>
              <a:t>, which is available for your system from the Python Organization's website:</a:t>
            </a:r>
            <a:endParaRPr lang="zh-CN" altLang="en-US"/>
          </a:p>
          <a:p>
            <a:endParaRPr lang="zh-CN" altLang="en-US"/>
          </a:p>
          <a:p>
            <a:r>
              <a:rPr lang="zh-CN" altLang="en-US"/>
              <a:t>https://www.python.org/downloads/.</a:t>
            </a:r>
            <a:endParaRPr lang="zh-CN" altLang="en-US"/>
          </a:p>
          <a:p>
            <a:endParaRPr lang="zh-CN" altLang="en-US"/>
          </a:p>
          <a:p>
            <a:r>
              <a:rPr lang="zh-CN" altLang="en-US"/>
              <a:t>There will be two major versions to choose from, Python 3.</a:t>
            </a:r>
            <a:r>
              <a:rPr lang="en-US" altLang="zh-CN"/>
              <a:t>5</a:t>
            </a:r>
            <a:r>
              <a:rPr lang="zh-CN" altLang="en-US"/>
              <a:t> and Python 2.7.</a:t>
            </a:r>
            <a:endParaRPr lang="zh-CN" altLang="en-US"/>
          </a:p>
          <a:p>
            <a:r>
              <a:rPr lang="zh-CN" altLang="en-US"/>
              <a:t>Remember to download and install Python 3.</a:t>
            </a:r>
            <a:r>
              <a:rPr lang="en-US" altLang="zh-CN"/>
              <a:t>5</a:t>
            </a:r>
            <a:r>
              <a:rPr lang="zh-CN" altLang="en-US"/>
              <a:t>, which is the version tested</a:t>
            </a:r>
            <a:endParaRPr lang="zh-CN" altLang="en-US"/>
          </a:p>
          <a:p>
            <a:r>
              <a:rPr lang="zh-CN" altLang="en-US"/>
              <a:t>throughout this </a:t>
            </a:r>
            <a:r>
              <a:rPr lang="en-US" altLang="zh-CN">
                <a:sym typeface="+mn-ea"/>
              </a:rPr>
              <a:t>Experiement</a:t>
            </a:r>
            <a:r>
              <a:rPr lang="zh-CN" altLang="en-US"/>
              <a:t>.</a:t>
            </a:r>
            <a:endParaRPr lang="zh-CN" altLang="en-US"/>
          </a:p>
          <a:p>
            <a:endParaRPr lang="zh-CN" altLang="en-US"/>
          </a:p>
          <a:p>
            <a:endParaRPr lang="zh-CN" altLang="en-US"/>
          </a:p>
        </p:txBody>
      </p:sp>
      <p:sp>
        <p:nvSpPr>
          <p:cNvPr id="9" name="文本框 8"/>
          <p:cNvSpPr txBox="1"/>
          <p:nvPr/>
        </p:nvSpPr>
        <p:spPr>
          <a:xfrm>
            <a:off x="554355" y="1379220"/>
            <a:ext cx="8436610" cy="1476375"/>
          </a:xfrm>
          <a:prstGeom prst="rect">
            <a:avLst/>
          </a:prstGeom>
          <a:noFill/>
        </p:spPr>
        <p:txBody>
          <a:bodyPr wrap="square" rtlCol="0" anchor="t">
            <a:spAutoFit/>
          </a:bodyPr>
          <a:p>
            <a:r>
              <a:rPr lang="zh-CN" altLang="en-US"/>
              <a:t>In This Section, We Will Cover Installing Python And The Environment That We Will Use For Most Of The Book, The Ipython Notebook. </a:t>
            </a:r>
            <a:endParaRPr lang="zh-CN" altLang="en-US"/>
          </a:p>
          <a:p>
            <a:endParaRPr lang="zh-CN" altLang="en-US"/>
          </a:p>
          <a:p>
            <a:r>
              <a:rPr lang="zh-CN" altLang="en-US"/>
              <a:t>Furthermore, We Will Install The Numpy Module, Which We Will Use For The First Set Of Examples.</a:t>
            </a:r>
            <a:endParaRPr lang="zh-CN" altLang="en-US"/>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1990" y="844550"/>
            <a:ext cx="7779385" cy="2030095"/>
          </a:xfrm>
          <a:prstGeom prst="rect">
            <a:avLst/>
          </a:prstGeom>
          <a:noFill/>
        </p:spPr>
        <p:txBody>
          <a:bodyPr wrap="square" rtlCol="0" anchor="t">
            <a:spAutoFit/>
          </a:bodyPr>
          <a:p>
            <a:r>
              <a:rPr lang="zh-CN" altLang="en-US"/>
              <a:t>The key here is the list of tuples. </a:t>
            </a:r>
            <a:endParaRPr lang="zh-CN" altLang="en-US"/>
          </a:p>
          <a:p>
            <a:endParaRPr lang="zh-CN" altLang="en-US"/>
          </a:p>
          <a:p>
            <a:r>
              <a:rPr lang="zh-CN" altLang="en-US"/>
              <a:t>The first tuple is our scaling step and the second tuple is the predicting step. We give each step a name: the first we call scale and the second we call predict, but you can choose your own names. </a:t>
            </a:r>
            <a:endParaRPr lang="zh-CN" altLang="en-US"/>
          </a:p>
          <a:p>
            <a:endParaRPr lang="zh-CN" altLang="en-US"/>
          </a:p>
          <a:p>
            <a:r>
              <a:rPr lang="zh-CN" altLang="en-US"/>
              <a:t>The second part of the tuple is the actual Transformer or estimator object.</a:t>
            </a:r>
            <a:endParaRPr lang="zh-CN" altLang="en-US"/>
          </a:p>
        </p:txBody>
      </p:sp>
      <p:sp>
        <p:nvSpPr>
          <p:cNvPr id="4" name="文本框 3"/>
          <p:cNvSpPr txBox="1"/>
          <p:nvPr/>
        </p:nvSpPr>
        <p:spPr>
          <a:xfrm>
            <a:off x="681990" y="3408680"/>
            <a:ext cx="7779385" cy="645160"/>
          </a:xfrm>
          <a:prstGeom prst="rect">
            <a:avLst/>
          </a:prstGeom>
          <a:noFill/>
        </p:spPr>
        <p:txBody>
          <a:bodyPr wrap="square" rtlCol="0" anchor="t">
            <a:spAutoFit/>
          </a:bodyPr>
          <a:p>
            <a:r>
              <a:rPr lang="zh-CN" altLang="en-US"/>
              <a:t>Running this pipeline is now very easy, using the cross validation code from before:</a:t>
            </a:r>
            <a:endParaRPr lang="zh-CN" altLang="en-US"/>
          </a:p>
        </p:txBody>
      </p:sp>
      <p:sp>
        <p:nvSpPr>
          <p:cNvPr id="5" name="文本框 4"/>
          <p:cNvSpPr txBox="1"/>
          <p:nvPr/>
        </p:nvSpPr>
        <p:spPr>
          <a:xfrm>
            <a:off x="1143000" y="4448175"/>
            <a:ext cx="7146925"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scores = cross_val_score(scaling_pipeline, X_broken, y,</a:t>
            </a:r>
            <a:endParaRPr lang="zh-CN" altLang="en-US" i="1"/>
          </a:p>
          <a:p>
            <a:pPr marL="285750" indent="-285750">
              <a:buFont typeface="Arial" panose="020B0604020202020204" pitchFamily="34" charset="0"/>
              <a:buChar char="•"/>
            </a:pPr>
            <a:r>
              <a:rPr lang="zh-CN" altLang="en-US" i="1"/>
              <a:t>scoring='accuracy')</a:t>
            </a:r>
            <a:endParaRPr lang="zh-CN" altLang="en-US" i="1"/>
          </a:p>
          <a:p>
            <a:pPr marL="285750" indent="-285750">
              <a:buFont typeface="Arial" panose="020B0604020202020204" pitchFamily="34" charset="0"/>
              <a:buChar char="•"/>
            </a:pPr>
            <a:r>
              <a:rPr lang="zh-CN" altLang="en-US" i="1"/>
              <a:t>print("The pipeline scored an average accuracy for is {0:.1f}%".</a:t>
            </a:r>
            <a:endParaRPr lang="zh-CN" altLang="en-US" i="1"/>
          </a:p>
          <a:p>
            <a:pPr marL="285750" indent="-285750">
              <a:buFont typeface="Arial" panose="020B0604020202020204" pitchFamily="34" charset="0"/>
              <a:buChar char="•"/>
            </a:pPr>
            <a:r>
              <a:rPr lang="zh-CN" altLang="en-US" i="1"/>
              <a:t>format(np.mean(transformed_scores) * 100))</a:t>
            </a:r>
            <a:endParaRPr lang="zh-CN" altLang="en-US" i="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6400" y="906780"/>
            <a:ext cx="7711440" cy="645160"/>
          </a:xfrm>
          <a:prstGeom prst="rect">
            <a:avLst/>
          </a:prstGeom>
          <a:noFill/>
        </p:spPr>
        <p:txBody>
          <a:bodyPr wrap="square" rtlCol="0" anchor="t">
            <a:spAutoFit/>
          </a:bodyPr>
          <a:p>
            <a:r>
              <a:rPr lang="zh-CN" altLang="en-US"/>
              <a:t>This gives us the same score as before (82.3 percent), which is expected, as we are effectively running the same steps.</a:t>
            </a:r>
            <a:endParaRPr lang="zh-CN" altLang="en-US"/>
          </a:p>
        </p:txBody>
      </p:sp>
      <p:sp>
        <p:nvSpPr>
          <p:cNvPr id="4" name="文本框 3"/>
          <p:cNvSpPr txBox="1"/>
          <p:nvPr/>
        </p:nvSpPr>
        <p:spPr>
          <a:xfrm>
            <a:off x="406400" y="2136775"/>
            <a:ext cx="7712075" cy="922020"/>
          </a:xfrm>
          <a:prstGeom prst="rect">
            <a:avLst/>
          </a:prstGeom>
          <a:noFill/>
        </p:spPr>
        <p:txBody>
          <a:bodyPr wrap="square" rtlCol="0" anchor="t">
            <a:spAutoFit/>
          </a:bodyPr>
          <a:p>
            <a:r>
              <a:rPr lang="zh-CN" altLang="en-US"/>
              <a:t>In later </a:t>
            </a:r>
            <a:r>
              <a:rPr lang="en-US" altLang="zh-CN"/>
              <a:t>experiments</a:t>
            </a:r>
            <a:r>
              <a:rPr lang="zh-CN" altLang="en-US"/>
              <a:t>, we will use more advanced testing methods, and setting up pipelines is a great way to ensure that the code complexity does not grow unmanageably.</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40385" y="2354580"/>
            <a:ext cx="8716645" cy="1927225"/>
          </a:xfrm>
        </p:spPr>
        <p:txBody>
          <a:bodyPr/>
          <a:lstStyle/>
          <a:p>
            <a:r>
              <a:rPr lang="en-US" sz="3200" b="1" dirty="0" smtClean="0">
                <a:solidFill>
                  <a:srgbClr val="4F80BD"/>
                </a:solidFill>
                <a:sym typeface="+mn-ea"/>
              </a:rPr>
              <a:t>Predicting Sports Winners with </a:t>
            </a:r>
            <a:r>
              <a:rPr lang="en-US" sz="3200" b="1" dirty="0" smtClean="0">
                <a:solidFill>
                  <a:schemeClr val="tx1"/>
                </a:solidFill>
                <a:effectLst>
                  <a:outerShdw blurRad="38100" dist="38100" dir="2700000" algn="tl">
                    <a:srgbClr val="000000">
                      <a:alpha val="43137"/>
                    </a:srgbClr>
                  </a:outerShdw>
                </a:effectLst>
                <a:sym typeface="+mn-ea"/>
              </a:rPr>
              <a:t>Decision Trees</a:t>
            </a:r>
            <a:br>
              <a:rPr lang="en-US" sz="3200" b="1" dirty="0" smtClean="0">
                <a:solidFill>
                  <a:schemeClr val="tx1"/>
                </a:solidFill>
                <a:effectLst>
                  <a:outerShdw blurRad="38100" dist="38100" dir="2700000" algn="tl">
                    <a:srgbClr val="000000">
                      <a:alpha val="43137"/>
                    </a:srgbClr>
                  </a:outerShdw>
                </a:effectLst>
              </a:rPr>
            </a:br>
            <a:br>
              <a:rPr lang="en-US" sz="3200" b="1" dirty="0" smtClean="0">
                <a:solidFill>
                  <a:srgbClr val="4F80BD"/>
                </a:solidFill>
              </a:rPr>
            </a:b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5135" y="625475"/>
            <a:ext cx="5199380" cy="521970"/>
          </a:xfrm>
          <a:prstGeom prst="rect">
            <a:avLst/>
          </a:prstGeom>
          <a:noFill/>
        </p:spPr>
        <p:txBody>
          <a:bodyPr wrap="square" rtlCol="0" anchor="t">
            <a:spAutoFit/>
          </a:bodyPr>
          <a:p>
            <a:r>
              <a:rPr lang="zh-CN" altLang="en-US" sz="2800" b="1"/>
              <a:t>Loading the dataset</a:t>
            </a:r>
            <a:endParaRPr lang="zh-CN" altLang="en-US" sz="2800" b="1"/>
          </a:p>
        </p:txBody>
      </p:sp>
      <p:sp>
        <p:nvSpPr>
          <p:cNvPr id="2" name="文本框 1"/>
          <p:cNvSpPr txBox="1"/>
          <p:nvPr/>
        </p:nvSpPr>
        <p:spPr>
          <a:xfrm>
            <a:off x="445135" y="1522095"/>
            <a:ext cx="7924165" cy="2030095"/>
          </a:xfrm>
          <a:prstGeom prst="rect">
            <a:avLst/>
          </a:prstGeom>
          <a:noFill/>
        </p:spPr>
        <p:txBody>
          <a:bodyPr wrap="square" rtlCol="0" anchor="t">
            <a:spAutoFit/>
          </a:bodyPr>
          <a:p>
            <a:r>
              <a:rPr lang="zh-CN" altLang="en-US"/>
              <a:t>In this chapter, we will look at predicting the winner of games of the National</a:t>
            </a:r>
            <a:endParaRPr lang="zh-CN" altLang="en-US"/>
          </a:p>
          <a:p>
            <a:r>
              <a:rPr lang="zh-CN" altLang="en-US"/>
              <a:t>Basketball Association (NBA). </a:t>
            </a:r>
            <a:endParaRPr lang="zh-CN" altLang="en-US"/>
          </a:p>
          <a:p>
            <a:endParaRPr lang="zh-CN" altLang="en-US"/>
          </a:p>
          <a:p>
            <a:r>
              <a:rPr lang="zh-CN" altLang="en-US"/>
              <a:t>Matches in the NBA are often close and can be decided in the last minute, making predicting the winner quite difficult. Many sports share this characteristic, whereby the expected winner could be beaten by another team on the right day.</a:t>
            </a:r>
            <a:endParaRPr lang="zh-CN" altLang="en-US"/>
          </a:p>
        </p:txBody>
      </p:sp>
      <p:sp>
        <p:nvSpPr>
          <p:cNvPr id="4" name="文本框 3"/>
          <p:cNvSpPr txBox="1"/>
          <p:nvPr/>
        </p:nvSpPr>
        <p:spPr>
          <a:xfrm>
            <a:off x="445135" y="3772535"/>
            <a:ext cx="7924165" cy="1753235"/>
          </a:xfrm>
          <a:prstGeom prst="rect">
            <a:avLst/>
          </a:prstGeom>
          <a:noFill/>
        </p:spPr>
        <p:txBody>
          <a:bodyPr wrap="square" rtlCol="0" anchor="t">
            <a:spAutoFit/>
          </a:bodyPr>
          <a:p>
            <a:r>
              <a:rPr lang="zh-CN" altLang="en-US"/>
              <a:t>Various research into predicting the winner suggests that there may be an upper limit to sports outcome prediction accuracy which, depending on the sport, is between 70 percent and 80 percent accuracy. </a:t>
            </a:r>
            <a:endParaRPr lang="zh-CN" altLang="en-US"/>
          </a:p>
          <a:p>
            <a:endParaRPr lang="zh-CN" altLang="en-US"/>
          </a:p>
          <a:p>
            <a:r>
              <a:rPr lang="zh-CN" altLang="en-US"/>
              <a:t>There is a significant amount of research being performed into sports prediction, often through data mining or statistics-based methods.</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31495" y="852805"/>
            <a:ext cx="8081645" cy="1198880"/>
          </a:xfrm>
          <a:prstGeom prst="rect">
            <a:avLst/>
          </a:prstGeom>
          <a:noFill/>
        </p:spPr>
        <p:txBody>
          <a:bodyPr wrap="square" rtlCol="0" anchor="t">
            <a:spAutoFit/>
          </a:bodyPr>
          <a:p>
            <a:r>
              <a:rPr lang="zh-CN" altLang="en-US"/>
              <a:t>The data we will be using is the match history data for the NBA for the 2013-2014 season. The website http://Basketball-Reference.com contains a significant number of resources and statistics collected from the NBA and other leagues.</a:t>
            </a:r>
            <a:endParaRPr lang="zh-CN" altLang="en-US"/>
          </a:p>
        </p:txBody>
      </p:sp>
      <p:sp>
        <p:nvSpPr>
          <p:cNvPr id="4" name="文本框 3"/>
          <p:cNvSpPr txBox="1"/>
          <p:nvPr/>
        </p:nvSpPr>
        <p:spPr>
          <a:xfrm>
            <a:off x="531495" y="2493010"/>
            <a:ext cx="8081645" cy="645160"/>
          </a:xfrm>
          <a:prstGeom prst="rect">
            <a:avLst/>
          </a:prstGeom>
          <a:noFill/>
        </p:spPr>
        <p:txBody>
          <a:bodyPr wrap="square" rtlCol="0" anchor="t">
            <a:spAutoFit/>
          </a:bodyPr>
          <a:p>
            <a:r>
              <a:rPr lang="zh-CN" altLang="en-US"/>
              <a:t>This will download a CSV (short for Comma Separated Values) file containing the results of the 1,</a:t>
            </a:r>
            <a:r>
              <a:rPr lang="en-US" altLang="zh-CN"/>
              <a:t>319 </a:t>
            </a:r>
            <a:r>
              <a:rPr lang="zh-CN" altLang="en-US"/>
              <a:t>games in the regular season for the NBA.</a:t>
            </a:r>
            <a:endParaRPr lang="zh-CN" altLang="en-US"/>
          </a:p>
        </p:txBody>
      </p:sp>
      <p:sp>
        <p:nvSpPr>
          <p:cNvPr id="5" name="文本框 4"/>
          <p:cNvSpPr txBox="1"/>
          <p:nvPr/>
        </p:nvSpPr>
        <p:spPr>
          <a:xfrm>
            <a:off x="531495" y="3410585"/>
            <a:ext cx="8081010" cy="2306955"/>
          </a:xfrm>
          <a:prstGeom prst="rect">
            <a:avLst/>
          </a:prstGeom>
          <a:noFill/>
        </p:spPr>
        <p:txBody>
          <a:bodyPr wrap="square" rtlCol="0" anchor="t">
            <a:spAutoFit/>
          </a:bodyPr>
          <a:p>
            <a:r>
              <a:rPr lang="zh-CN" altLang="en-US"/>
              <a:t>We will load the file with the pandas (short for Python Data Analysis) library,</a:t>
            </a:r>
            <a:endParaRPr lang="zh-CN" altLang="en-US"/>
          </a:p>
          <a:p>
            <a:r>
              <a:rPr lang="zh-CN" altLang="en-US"/>
              <a:t>which is an incredibly useful library for manipulating data. </a:t>
            </a:r>
            <a:endParaRPr lang="zh-CN" altLang="en-US"/>
          </a:p>
          <a:p>
            <a:endParaRPr lang="zh-CN" altLang="en-US"/>
          </a:p>
          <a:p>
            <a:r>
              <a:rPr lang="zh-CN" altLang="en-US"/>
              <a:t>Python also contains a built-in library called csv that supports reading and writing CSV files. </a:t>
            </a:r>
            <a:endParaRPr lang="zh-CN" altLang="en-US"/>
          </a:p>
          <a:p>
            <a:endParaRPr lang="zh-CN" altLang="en-US"/>
          </a:p>
          <a:p>
            <a:r>
              <a:rPr lang="zh-CN" altLang="en-US"/>
              <a:t>However, we will use pandas, which provides more powerful functions that we will use later in </a:t>
            </a:r>
            <a:r>
              <a:rPr lang="en-US" altLang="zh-CN"/>
              <a:t>here </a:t>
            </a:r>
            <a:r>
              <a:rPr lang="zh-CN" altLang="en-US"/>
              <a:t>for creating new features</a:t>
            </a:r>
            <a:r>
              <a:rPr lang="en-US" altLang="zh-CN"/>
              <a:t>.</a:t>
            </a:r>
            <a:endParaRPr lang="en-US" altLang="zh-CN"/>
          </a:p>
        </p:txBody>
      </p:sp>
      <p:sp>
        <p:nvSpPr>
          <p:cNvPr id="6" name="文本框 5"/>
          <p:cNvSpPr txBox="1"/>
          <p:nvPr/>
        </p:nvSpPr>
        <p:spPr>
          <a:xfrm>
            <a:off x="1222375" y="587756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pip3 install pandas</a:t>
            </a:r>
            <a:endParaRPr lang="zh-CN" altLang="en-US" i="1"/>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69925" y="605790"/>
            <a:ext cx="6869430" cy="521970"/>
          </a:xfrm>
          <a:prstGeom prst="rect">
            <a:avLst/>
          </a:prstGeom>
          <a:noFill/>
        </p:spPr>
        <p:txBody>
          <a:bodyPr wrap="square" rtlCol="0" anchor="t">
            <a:spAutoFit/>
          </a:bodyPr>
          <a:p>
            <a:r>
              <a:rPr lang="zh-CN" altLang="en-US" sz="2800" b="1"/>
              <a:t>Using pandas to load the dataset</a:t>
            </a:r>
            <a:endParaRPr lang="zh-CN" altLang="en-US" sz="2800" b="1"/>
          </a:p>
        </p:txBody>
      </p:sp>
      <p:sp>
        <p:nvSpPr>
          <p:cNvPr id="4" name="文本框 3"/>
          <p:cNvSpPr txBox="1"/>
          <p:nvPr/>
        </p:nvSpPr>
        <p:spPr>
          <a:xfrm>
            <a:off x="695960" y="1524635"/>
            <a:ext cx="7751445" cy="1476375"/>
          </a:xfrm>
          <a:prstGeom prst="rect">
            <a:avLst/>
          </a:prstGeom>
          <a:noFill/>
        </p:spPr>
        <p:txBody>
          <a:bodyPr wrap="square" rtlCol="0" anchor="t">
            <a:spAutoFit/>
          </a:bodyPr>
          <a:p>
            <a:r>
              <a:rPr lang="zh-CN" altLang="en-US"/>
              <a:t>The pandas library is a library for loading, managing, and manipulating data.</a:t>
            </a:r>
            <a:endParaRPr lang="zh-CN" altLang="en-US"/>
          </a:p>
          <a:p>
            <a:endParaRPr lang="zh-CN" altLang="en-US"/>
          </a:p>
          <a:p>
            <a:r>
              <a:rPr lang="zh-CN" altLang="en-US"/>
              <a:t>It handles data structures behind-the-scenes and supports analysis methods, such as computing the mean.</a:t>
            </a:r>
            <a:endParaRPr lang="zh-CN" altLang="en-US"/>
          </a:p>
        </p:txBody>
      </p:sp>
      <p:sp>
        <p:nvSpPr>
          <p:cNvPr id="5" name="文本框 4"/>
          <p:cNvSpPr txBox="1"/>
          <p:nvPr/>
        </p:nvSpPr>
        <p:spPr>
          <a:xfrm>
            <a:off x="695960" y="3442335"/>
            <a:ext cx="7750810" cy="368300"/>
          </a:xfrm>
          <a:prstGeom prst="rect">
            <a:avLst/>
          </a:prstGeom>
          <a:noFill/>
        </p:spPr>
        <p:txBody>
          <a:bodyPr wrap="square" rtlCol="0" anchor="t">
            <a:spAutoFit/>
          </a:bodyPr>
          <a:p>
            <a:r>
              <a:rPr lang="zh-CN" altLang="en-US"/>
              <a:t>We can load the dataset using the read_csv function:</a:t>
            </a:r>
            <a:endParaRPr lang="zh-CN" altLang="en-US"/>
          </a:p>
        </p:txBody>
      </p:sp>
      <p:sp>
        <p:nvSpPr>
          <p:cNvPr id="6" name="文本框 5"/>
          <p:cNvSpPr txBox="1"/>
          <p:nvPr/>
        </p:nvSpPr>
        <p:spPr>
          <a:xfrm>
            <a:off x="1340485" y="4211955"/>
            <a:ext cx="646239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pandas as pd</a:t>
            </a:r>
            <a:endParaRPr lang="zh-CN" altLang="en-US" i="1"/>
          </a:p>
          <a:p>
            <a:pPr marL="285750" indent="-285750">
              <a:buFont typeface="Arial" panose="020B0604020202020204" pitchFamily="34" charset="0"/>
              <a:buChar char="•"/>
            </a:pPr>
            <a:r>
              <a:rPr lang="zh-CN" altLang="en-US" i="1"/>
              <a:t>dataset = pd.read_csv(data_filename)</a:t>
            </a:r>
            <a:endParaRPr lang="zh-CN" altLang="en-US" i="1"/>
          </a:p>
        </p:txBody>
      </p:sp>
      <p:sp>
        <p:nvSpPr>
          <p:cNvPr id="7" name="文本框 6"/>
          <p:cNvSpPr txBox="1"/>
          <p:nvPr/>
        </p:nvSpPr>
        <p:spPr>
          <a:xfrm>
            <a:off x="669925" y="5179695"/>
            <a:ext cx="7777480" cy="1198880"/>
          </a:xfrm>
          <a:prstGeom prst="rect">
            <a:avLst/>
          </a:prstGeom>
          <a:noFill/>
        </p:spPr>
        <p:txBody>
          <a:bodyPr wrap="square" rtlCol="0" anchor="t">
            <a:spAutoFit/>
          </a:bodyPr>
          <a:p>
            <a:r>
              <a:rPr lang="zh-CN" altLang="en-US"/>
              <a:t>The result of this is a pandas Dataframe, and it has some useful functions that we will use later on. Looking at the resulting dataset, we can see some issues.</a:t>
            </a:r>
            <a:endParaRPr lang="zh-CN" altLang="en-US"/>
          </a:p>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0050" y="756920"/>
            <a:ext cx="7764780" cy="368300"/>
          </a:xfrm>
          <a:prstGeom prst="rect">
            <a:avLst/>
          </a:prstGeom>
          <a:noFill/>
        </p:spPr>
        <p:txBody>
          <a:bodyPr wrap="none" rtlCol="0" anchor="t">
            <a:spAutoFit/>
          </a:bodyPr>
          <a:p>
            <a:r>
              <a:rPr lang="zh-CN" altLang="en-US">
                <a:sym typeface="+mn-ea"/>
              </a:rPr>
              <a:t>Type the following and run the code to see the first five rows of the dataset:</a:t>
            </a:r>
            <a:endParaRPr lang="zh-CN" altLang="en-US"/>
          </a:p>
        </p:txBody>
      </p:sp>
      <p:sp>
        <p:nvSpPr>
          <p:cNvPr id="4" name="文本框 3"/>
          <p:cNvSpPr txBox="1"/>
          <p:nvPr/>
        </p:nvSpPr>
        <p:spPr>
          <a:xfrm>
            <a:off x="1222375" y="1415415"/>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dataset.ix[:5]</a:t>
            </a:r>
            <a:endParaRPr lang="zh-CN" altLang="en-US" i="1"/>
          </a:p>
        </p:txBody>
      </p:sp>
      <p:sp>
        <p:nvSpPr>
          <p:cNvPr id="5" name="文本框 4"/>
          <p:cNvSpPr txBox="1"/>
          <p:nvPr/>
        </p:nvSpPr>
        <p:spPr>
          <a:xfrm>
            <a:off x="497840" y="2139315"/>
            <a:ext cx="2540000" cy="368300"/>
          </a:xfrm>
          <a:prstGeom prst="rect">
            <a:avLst/>
          </a:prstGeom>
          <a:noFill/>
        </p:spPr>
        <p:txBody>
          <a:bodyPr wrap="square" rtlCol="0" anchor="t">
            <a:spAutoFit/>
          </a:bodyPr>
          <a:p>
            <a:r>
              <a:rPr lang="zh-CN" altLang="en-US"/>
              <a:t>Here's the output:</a:t>
            </a:r>
            <a:endParaRPr lang="zh-CN" altLang="en-US"/>
          </a:p>
        </p:txBody>
      </p:sp>
      <p:pic>
        <p:nvPicPr>
          <p:cNvPr id="6" name="图片 5"/>
          <p:cNvPicPr>
            <a:picLocks noChangeAspect="1"/>
          </p:cNvPicPr>
          <p:nvPr/>
        </p:nvPicPr>
        <p:blipFill>
          <a:blip r:embed="rId1"/>
          <a:stretch>
            <a:fillRect/>
          </a:stretch>
        </p:blipFill>
        <p:spPr>
          <a:xfrm>
            <a:off x="945515" y="2619375"/>
            <a:ext cx="7252335" cy="1619250"/>
          </a:xfrm>
          <a:prstGeom prst="rect">
            <a:avLst/>
          </a:prstGeom>
        </p:spPr>
      </p:pic>
      <p:sp>
        <p:nvSpPr>
          <p:cNvPr id="7" name="文本框 6"/>
          <p:cNvSpPr txBox="1"/>
          <p:nvPr/>
        </p:nvSpPr>
        <p:spPr>
          <a:xfrm>
            <a:off x="497840" y="4631690"/>
            <a:ext cx="7700010" cy="645160"/>
          </a:xfrm>
          <a:prstGeom prst="rect">
            <a:avLst/>
          </a:prstGeom>
          <a:noFill/>
        </p:spPr>
        <p:txBody>
          <a:bodyPr wrap="square" rtlCol="0" anchor="t">
            <a:spAutoFit/>
          </a:bodyPr>
          <a:p>
            <a:r>
              <a:rPr lang="zh-CN" altLang="en-US"/>
              <a:t>This is actually a usable dataset, but it contains some problems that we will fix up soon.</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63880" y="723900"/>
            <a:ext cx="5501640" cy="521970"/>
          </a:xfrm>
          <a:prstGeom prst="rect">
            <a:avLst/>
          </a:prstGeom>
          <a:noFill/>
        </p:spPr>
        <p:txBody>
          <a:bodyPr wrap="square" rtlCol="0" anchor="t">
            <a:spAutoFit/>
          </a:bodyPr>
          <a:p>
            <a:r>
              <a:rPr lang="zh-CN" altLang="en-US" sz="2800" b="1"/>
              <a:t>Cleaning up the dataset</a:t>
            </a:r>
            <a:endParaRPr lang="zh-CN" altLang="en-US" sz="2800" b="1"/>
          </a:p>
        </p:txBody>
      </p:sp>
      <p:sp>
        <p:nvSpPr>
          <p:cNvPr id="2" name="文本框 1"/>
          <p:cNvSpPr txBox="1"/>
          <p:nvPr/>
        </p:nvSpPr>
        <p:spPr>
          <a:xfrm>
            <a:off x="353695" y="1582420"/>
            <a:ext cx="8436610" cy="3692525"/>
          </a:xfrm>
          <a:prstGeom prst="rect">
            <a:avLst/>
          </a:prstGeom>
          <a:noFill/>
        </p:spPr>
        <p:txBody>
          <a:bodyPr wrap="square" rtlCol="0" anchor="t">
            <a:spAutoFit/>
          </a:bodyPr>
          <a:p>
            <a:r>
              <a:rPr lang="zh-CN" altLang="en-US"/>
              <a:t>After looking at the output, we can see a number of problems:</a:t>
            </a:r>
            <a:endParaRPr lang="zh-CN" altLang="en-US"/>
          </a:p>
          <a:p>
            <a:endParaRPr lang="zh-CN" altLang="en-US"/>
          </a:p>
          <a:p>
            <a:pPr lvl="1"/>
            <a:r>
              <a:rPr lang="zh-CN" altLang="en-US"/>
              <a:t>• The date is just a string and not a date object</a:t>
            </a:r>
            <a:endParaRPr lang="zh-CN" altLang="en-US"/>
          </a:p>
          <a:p>
            <a:pPr lvl="1"/>
            <a:r>
              <a:rPr lang="zh-CN" altLang="en-US"/>
              <a:t>• The first row is blank</a:t>
            </a:r>
            <a:endParaRPr lang="zh-CN" altLang="en-US"/>
          </a:p>
          <a:p>
            <a:pPr lvl="1"/>
            <a:r>
              <a:rPr lang="zh-CN" altLang="en-US"/>
              <a:t>• From visually inspecting the results, the headings aren't complete or correct</a:t>
            </a:r>
            <a:endParaRPr lang="zh-CN" altLang="en-US"/>
          </a:p>
          <a:p>
            <a:endParaRPr lang="zh-CN" altLang="en-US"/>
          </a:p>
          <a:p>
            <a:r>
              <a:rPr lang="zh-CN" altLang="en-US"/>
              <a:t>These issues come from the data, and we could fix this by altering the data itself. However, in doing this, we could forget the steps we took or misapply them; that is,we can't replicate our results. </a:t>
            </a:r>
            <a:endParaRPr lang="zh-CN" altLang="en-US"/>
          </a:p>
          <a:p>
            <a:endParaRPr lang="zh-CN" altLang="en-US"/>
          </a:p>
          <a:p>
            <a:r>
              <a:rPr lang="zh-CN" altLang="en-US"/>
              <a:t>As with the previous section where we used pipelines to track the transformations we made to a dataset, we will use </a:t>
            </a:r>
            <a:r>
              <a:rPr lang="zh-CN" altLang="en-US" i="1"/>
              <a:t>pandas </a:t>
            </a:r>
            <a:r>
              <a:rPr lang="zh-CN" altLang="en-US"/>
              <a:t>to applytransformations to the raw data itself.</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50545" y="866140"/>
            <a:ext cx="7884795" cy="922020"/>
          </a:xfrm>
          <a:prstGeom prst="rect">
            <a:avLst/>
          </a:prstGeom>
          <a:noFill/>
        </p:spPr>
        <p:txBody>
          <a:bodyPr wrap="square" rtlCol="0" anchor="t">
            <a:spAutoFit/>
          </a:bodyPr>
          <a:p>
            <a:r>
              <a:rPr lang="zh-CN" altLang="en-US"/>
              <a:t>The pandas.read_csv function has parameters to fix each of these issues, which we can specify when loading the file. We can also change the headings after loading the file, as shown in the following code:</a:t>
            </a:r>
            <a:endParaRPr lang="zh-CN" altLang="en-US"/>
          </a:p>
        </p:txBody>
      </p:sp>
      <p:sp>
        <p:nvSpPr>
          <p:cNvPr id="4" name="文本框 3"/>
          <p:cNvSpPr txBox="1"/>
          <p:nvPr/>
        </p:nvSpPr>
        <p:spPr>
          <a:xfrm>
            <a:off x="1156970" y="1859915"/>
            <a:ext cx="727837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dataset = pd.read_csv(data_filename, parse_dates=["Date"],</a:t>
            </a:r>
            <a:endParaRPr lang="zh-CN" altLang="en-US" i="1"/>
          </a:p>
          <a:p>
            <a:pPr indent="0">
              <a:buFont typeface="Arial" panose="020B0604020202020204" pitchFamily="34" charset="0"/>
              <a:buNone/>
            </a:pPr>
            <a:r>
              <a:rPr lang="zh-CN" altLang="en-US" i="1"/>
              <a:t>    skiprows=[0,])</a:t>
            </a:r>
            <a:endParaRPr lang="zh-CN" altLang="en-US" i="1"/>
          </a:p>
          <a:p>
            <a:pPr marL="285750" indent="-285750">
              <a:buFont typeface="Arial" panose="020B0604020202020204" pitchFamily="34" charset="0"/>
              <a:buChar char="•"/>
            </a:pPr>
            <a:r>
              <a:rPr lang="zh-CN" altLang="en-US" i="1"/>
              <a:t>dataset.columns = ["Date", "Score Type", "Visitor Team","VisitorPts", "Home Team", "HomePts", "OT?", "Notes"]</a:t>
            </a:r>
            <a:endParaRPr lang="zh-CN" altLang="en-US" i="1"/>
          </a:p>
        </p:txBody>
      </p:sp>
      <p:sp>
        <p:nvSpPr>
          <p:cNvPr id="5" name="文本框 4"/>
          <p:cNvSpPr txBox="1"/>
          <p:nvPr/>
        </p:nvSpPr>
        <p:spPr>
          <a:xfrm>
            <a:off x="550545" y="3441065"/>
            <a:ext cx="7884160" cy="645160"/>
          </a:xfrm>
          <a:prstGeom prst="rect">
            <a:avLst/>
          </a:prstGeom>
          <a:noFill/>
        </p:spPr>
        <p:txBody>
          <a:bodyPr wrap="square" rtlCol="0" anchor="t">
            <a:spAutoFit/>
          </a:bodyPr>
          <a:p>
            <a:r>
              <a:rPr lang="zh-CN" altLang="en-US"/>
              <a:t>The results have significantly improved, as we can see if we print out the resulting data frame:</a:t>
            </a:r>
            <a:endParaRPr lang="zh-CN" altLang="en-US"/>
          </a:p>
        </p:txBody>
      </p:sp>
      <p:sp>
        <p:nvSpPr>
          <p:cNvPr id="6" name="文本框 5"/>
          <p:cNvSpPr txBox="1"/>
          <p:nvPr/>
        </p:nvSpPr>
        <p:spPr>
          <a:xfrm>
            <a:off x="1156970" y="4521835"/>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dataset.ix[:5]</a:t>
            </a:r>
            <a:endParaRPr lang="zh-CN" altLang="en-US" i="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3255" y="631825"/>
            <a:ext cx="7700010" cy="368300"/>
          </a:xfrm>
          <a:prstGeom prst="rect">
            <a:avLst/>
          </a:prstGeom>
          <a:noFill/>
        </p:spPr>
        <p:txBody>
          <a:bodyPr wrap="square" rtlCol="0" anchor="t">
            <a:spAutoFit/>
          </a:bodyPr>
          <a:p>
            <a:r>
              <a:rPr lang="zh-CN" altLang="en-US"/>
              <a:t>The output is as follows:</a:t>
            </a:r>
            <a:endParaRPr lang="zh-CN" altLang="en-US"/>
          </a:p>
        </p:txBody>
      </p:sp>
      <p:pic>
        <p:nvPicPr>
          <p:cNvPr id="4" name="图片 3"/>
          <p:cNvPicPr>
            <a:picLocks noChangeAspect="1"/>
          </p:cNvPicPr>
          <p:nvPr/>
        </p:nvPicPr>
        <p:blipFill>
          <a:blip r:embed="rId1"/>
          <a:stretch>
            <a:fillRect/>
          </a:stretch>
        </p:blipFill>
        <p:spPr>
          <a:xfrm>
            <a:off x="467995" y="1182370"/>
            <a:ext cx="8050530" cy="2306955"/>
          </a:xfrm>
          <a:prstGeom prst="rect">
            <a:avLst/>
          </a:prstGeom>
        </p:spPr>
      </p:pic>
      <p:sp>
        <p:nvSpPr>
          <p:cNvPr id="5" name="文本框 4"/>
          <p:cNvSpPr txBox="1"/>
          <p:nvPr/>
        </p:nvSpPr>
        <p:spPr>
          <a:xfrm>
            <a:off x="643255" y="3571240"/>
            <a:ext cx="7700010" cy="922020"/>
          </a:xfrm>
          <a:prstGeom prst="rect">
            <a:avLst/>
          </a:prstGeom>
          <a:noFill/>
        </p:spPr>
        <p:txBody>
          <a:bodyPr wrap="square" rtlCol="0" anchor="t">
            <a:spAutoFit/>
          </a:bodyPr>
          <a:p>
            <a:r>
              <a:rPr lang="zh-CN" altLang="en-US"/>
              <a:t>Even in well-compiled data sources such as this one, you need to make some adjustments. Different systems have different nuances, resulting in data files that are not quite compatible with each other.</a:t>
            </a:r>
            <a:endParaRPr lang="zh-CN" altLang="en-US"/>
          </a:p>
        </p:txBody>
      </p:sp>
      <p:sp>
        <p:nvSpPr>
          <p:cNvPr id="6" name="文本框 5"/>
          <p:cNvSpPr txBox="1"/>
          <p:nvPr/>
        </p:nvSpPr>
        <p:spPr>
          <a:xfrm>
            <a:off x="644525" y="4676775"/>
            <a:ext cx="7874000" cy="2030095"/>
          </a:xfrm>
          <a:prstGeom prst="rect">
            <a:avLst/>
          </a:prstGeom>
          <a:noFill/>
        </p:spPr>
        <p:txBody>
          <a:bodyPr wrap="square" rtlCol="0" anchor="t">
            <a:spAutoFit/>
          </a:bodyPr>
          <a:p>
            <a:r>
              <a:rPr lang="zh-CN" altLang="en-US"/>
              <a:t>Now that we have our dataset, we can compute a baseline. A baseline is an accuracy that indicates an easy way to get a good accuracy. Any data mining solution should beat this.</a:t>
            </a:r>
            <a:endParaRPr lang="zh-CN" altLang="en-US"/>
          </a:p>
          <a:p>
            <a:endParaRPr lang="zh-CN" altLang="en-US"/>
          </a:p>
          <a:p>
            <a:r>
              <a:rPr lang="zh-CN" altLang="en-US"/>
              <a:t>In each match, we have two teams: a home team and a visitor team. An obvious baseline, called the chance rate, is 50 percent. Choosing randomly will (over time) result in an accuracy of 50 percent.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95580" y="709930"/>
            <a:ext cx="8752205" cy="4615815"/>
          </a:xfrm>
          <a:prstGeom prst="rect">
            <a:avLst/>
          </a:prstGeom>
          <a:noFill/>
        </p:spPr>
        <p:txBody>
          <a:bodyPr wrap="square" rtlCol="0" anchor="t">
            <a:spAutoFit/>
          </a:bodyPr>
          <a:p>
            <a:br>
              <a:rPr lang="zh-CN" altLang="en-US"/>
            </a:br>
            <a:r>
              <a:rPr lang="en-US" altLang="zh-CN" sz="2400" b="1"/>
              <a:t>PS</a:t>
            </a:r>
            <a:r>
              <a:rPr lang="zh-CN" altLang="en-US" sz="2400" b="1"/>
              <a:t>:</a:t>
            </a:r>
            <a:br>
              <a:rPr lang="zh-CN" altLang="en-US"/>
            </a:br>
            <a:endParaRPr lang="zh-CN" altLang="en-US"/>
          </a:p>
          <a:p>
            <a:r>
              <a:rPr lang="en-US" altLang="zh-CN"/>
              <a:t>W</a:t>
            </a:r>
            <a:r>
              <a:rPr lang="zh-CN" altLang="en-US"/>
              <a:t>indows Users Will Need To Set An Environment Variable In Order To Use Python From The Command Line. </a:t>
            </a:r>
            <a:br>
              <a:rPr lang="zh-CN" altLang="en-US"/>
            </a:br>
            <a:br>
              <a:rPr lang="zh-CN" altLang="en-US"/>
            </a:br>
            <a:r>
              <a:rPr lang="en-US" altLang="zh-CN"/>
              <a:t>F</a:t>
            </a:r>
            <a:r>
              <a:rPr lang="zh-CN" altLang="en-US"/>
              <a:t>irst, Find Where Python 3 Is Installed;</a:t>
            </a:r>
            <a:br>
              <a:rPr lang="zh-CN" altLang="en-US"/>
            </a:br>
            <a:br>
              <a:rPr lang="zh-CN" altLang="en-US"/>
            </a:br>
            <a:r>
              <a:rPr lang="zh-CN" altLang="en-US"/>
              <a:t>the Default Location Is C:\python35. </a:t>
            </a:r>
            <a:br>
              <a:rPr lang="zh-CN" altLang="en-US"/>
            </a:br>
            <a:br>
              <a:rPr lang="zh-CN" altLang="en-US"/>
            </a:br>
            <a:r>
              <a:rPr lang="en-US" altLang="zh-CN"/>
              <a:t>N</a:t>
            </a:r>
            <a:r>
              <a:rPr lang="zh-CN" altLang="en-US"/>
              <a:t>ext, Enter This Command Into The Command Line (cmd Program): </a:t>
            </a:r>
            <a:endParaRPr lang="zh-CN" altLang="en-US"/>
          </a:p>
          <a:p>
            <a:endParaRPr lang="zh-CN" altLang="en-US"/>
          </a:p>
          <a:p>
            <a:r>
              <a:rPr lang="zh-CN" altLang="en-US"/>
              <a:t>Set The Enviornment To Pythonpath=%pythonpath%;c:\python35. </a:t>
            </a:r>
            <a:endParaRPr lang="zh-CN" altLang="en-US"/>
          </a:p>
          <a:p>
            <a:endParaRPr lang="zh-CN" altLang="en-US"/>
          </a:p>
          <a:p>
            <a:r>
              <a:rPr lang="zh-CN" altLang="en-US"/>
              <a:t>Remember To Change The C:\python35 If Python Is Installed Into A Different Directory.</a:t>
            </a:r>
            <a:endParaRPr lang="zh-CN" altLang="en-US"/>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2435" y="513080"/>
            <a:ext cx="6250940" cy="521970"/>
          </a:xfrm>
          <a:prstGeom prst="rect">
            <a:avLst/>
          </a:prstGeom>
          <a:noFill/>
        </p:spPr>
        <p:txBody>
          <a:bodyPr wrap="square" rtlCol="0" anchor="t">
            <a:spAutoFit/>
          </a:bodyPr>
          <a:p>
            <a:r>
              <a:rPr lang="zh-CN" altLang="en-US" sz="2800" b="1"/>
              <a:t>Extracting new features</a:t>
            </a:r>
            <a:endParaRPr lang="zh-CN" altLang="en-US" sz="2800" b="1"/>
          </a:p>
        </p:txBody>
      </p:sp>
      <p:sp>
        <p:nvSpPr>
          <p:cNvPr id="4" name="文本框 3"/>
          <p:cNvSpPr txBox="1"/>
          <p:nvPr/>
        </p:nvSpPr>
        <p:spPr>
          <a:xfrm>
            <a:off x="248285" y="1624965"/>
            <a:ext cx="8910320" cy="4523105"/>
          </a:xfrm>
          <a:prstGeom prst="rect">
            <a:avLst/>
          </a:prstGeom>
          <a:noFill/>
        </p:spPr>
        <p:txBody>
          <a:bodyPr wrap="square" rtlCol="0" anchor="t">
            <a:spAutoFit/>
          </a:bodyPr>
          <a:p>
            <a:r>
              <a:rPr lang="zh-CN" altLang="en-US"/>
              <a:t>We can now extract our features from this dataset by combining and comparing</a:t>
            </a:r>
            <a:endParaRPr lang="zh-CN" altLang="en-US"/>
          </a:p>
          <a:p>
            <a:r>
              <a:rPr lang="zh-CN" altLang="en-US"/>
              <a:t>the existing data. </a:t>
            </a:r>
            <a:endParaRPr lang="zh-CN" altLang="en-US"/>
          </a:p>
          <a:p>
            <a:endParaRPr lang="zh-CN" altLang="en-US"/>
          </a:p>
          <a:p>
            <a:r>
              <a:rPr lang="zh-CN" altLang="en-US"/>
              <a:t>First up, we need to specify our class value, which will give classification algorithm something to compare against to see if its prediction is correct or not. This could be encoded in a number of ways; </a:t>
            </a:r>
            <a:endParaRPr lang="zh-CN" altLang="en-US"/>
          </a:p>
          <a:p>
            <a:endParaRPr lang="zh-CN" altLang="en-US"/>
          </a:p>
          <a:p>
            <a:r>
              <a:rPr lang="zh-CN" altLang="en-US"/>
              <a:t>however, for thisapplication, we will specify our class as 1 if the home team wins and 0 if the visitor team wins. In basketball, the team with the most points wins.</a:t>
            </a:r>
            <a:endParaRPr lang="zh-CN" altLang="en-US"/>
          </a:p>
          <a:p>
            <a:endParaRPr lang="zh-CN" altLang="en-US"/>
          </a:p>
          <a:p>
            <a:r>
              <a:rPr lang="zh-CN" altLang="en-US"/>
              <a:t>So, while the data set doesn't specify who wins, we can compute it easily.</a:t>
            </a:r>
            <a:endParaRPr lang="zh-CN" altLang="en-US"/>
          </a:p>
          <a:p>
            <a:endParaRPr lang="zh-CN" altLang="en-US"/>
          </a:p>
          <a:p>
            <a:r>
              <a:rPr lang="zh-CN" altLang="en-US"/>
              <a:t>We can specify the data set by the following:</a:t>
            </a:r>
            <a:endParaRPr lang="zh-CN" altLang="en-US"/>
          </a:p>
          <a:p>
            <a:endParaRPr lang="zh-CN" altLang="en-US"/>
          </a:p>
          <a:p>
            <a:pPr marL="742950" lvl="1" indent="-285750">
              <a:buFont typeface="Arial" panose="020B0604020202020204" pitchFamily="34" charset="0"/>
              <a:buChar char="•"/>
            </a:pPr>
            <a:r>
              <a:rPr lang="zh-CN" altLang="en-US" i="1"/>
              <a:t>dataset["HomeWin"] = dataset["VisitorPts"] &lt; dataset["HomePts"]</a:t>
            </a:r>
            <a:endParaRPr lang="zh-CN" altLang="en-US" i="1"/>
          </a:p>
          <a:p>
            <a:pPr marL="285750" indent="-285750"/>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5145" y="890270"/>
            <a:ext cx="8251825" cy="1753235"/>
          </a:xfrm>
          <a:prstGeom prst="rect">
            <a:avLst/>
          </a:prstGeom>
          <a:noFill/>
        </p:spPr>
        <p:txBody>
          <a:bodyPr wrap="square" rtlCol="0" anchor="t">
            <a:spAutoFit/>
          </a:bodyPr>
          <a:p>
            <a:pPr marL="285750" indent="-285750"/>
            <a:r>
              <a:rPr lang="zh-CN" altLang="en-US">
                <a:sym typeface="+mn-ea"/>
              </a:rPr>
              <a:t>We then copy those values into a </a:t>
            </a:r>
            <a:r>
              <a:rPr lang="zh-CN" altLang="en-US" i="1">
                <a:sym typeface="+mn-ea"/>
              </a:rPr>
              <a:t>NumPy </a:t>
            </a:r>
            <a:r>
              <a:rPr lang="zh-CN" altLang="en-US">
                <a:sym typeface="+mn-ea"/>
              </a:rPr>
              <a:t>array to use later for our scikit-learn</a:t>
            </a:r>
            <a:endParaRPr lang="zh-CN" altLang="en-US"/>
          </a:p>
          <a:p>
            <a:r>
              <a:rPr lang="zh-CN" altLang="en-US">
                <a:sym typeface="+mn-ea"/>
              </a:rPr>
              <a:t>classifiers. There is not currently a clean integration between pandas and scikit-learn, but they work nicely together through the use of </a:t>
            </a:r>
            <a:r>
              <a:rPr lang="zh-CN" altLang="en-US" i="1">
                <a:sym typeface="+mn-ea"/>
              </a:rPr>
              <a:t>NumPy </a:t>
            </a:r>
            <a:r>
              <a:rPr lang="zh-CN" altLang="en-US">
                <a:sym typeface="+mn-ea"/>
              </a:rPr>
              <a:t>arrays. </a:t>
            </a:r>
            <a:endParaRPr lang="zh-CN" altLang="en-US">
              <a:sym typeface="+mn-ea"/>
            </a:endParaRPr>
          </a:p>
          <a:p>
            <a:endParaRPr lang="zh-CN" altLang="en-US">
              <a:sym typeface="+mn-ea"/>
            </a:endParaRPr>
          </a:p>
          <a:p>
            <a:r>
              <a:rPr lang="zh-CN" altLang="en-US">
                <a:sym typeface="+mn-ea"/>
              </a:rPr>
              <a:t>While we will use pandas to extract features, we will need to extract the values to use them with </a:t>
            </a:r>
            <a:r>
              <a:rPr lang="zh-CN" altLang="en-US" i="1">
                <a:sym typeface="+mn-ea"/>
              </a:rPr>
              <a:t>scikit-learn</a:t>
            </a:r>
            <a:r>
              <a:rPr lang="zh-CN" altLang="en-US">
                <a:sym typeface="+mn-ea"/>
              </a:rPr>
              <a:t>:</a:t>
            </a:r>
            <a:endParaRPr lang="zh-CN" altLang="en-US"/>
          </a:p>
        </p:txBody>
      </p:sp>
      <p:sp>
        <p:nvSpPr>
          <p:cNvPr id="4" name="文本框 3"/>
          <p:cNvSpPr txBox="1"/>
          <p:nvPr/>
        </p:nvSpPr>
        <p:spPr>
          <a:xfrm>
            <a:off x="1183005" y="2967990"/>
            <a:ext cx="660717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y_true = dataset["HomeWin"].values</a:t>
            </a:r>
            <a:endParaRPr lang="zh-CN" altLang="en-US" i="1"/>
          </a:p>
        </p:txBody>
      </p:sp>
      <p:sp>
        <p:nvSpPr>
          <p:cNvPr id="5" name="文本框 4"/>
          <p:cNvSpPr txBox="1"/>
          <p:nvPr/>
        </p:nvSpPr>
        <p:spPr>
          <a:xfrm>
            <a:off x="525145" y="3987800"/>
            <a:ext cx="8251190" cy="645160"/>
          </a:xfrm>
          <a:prstGeom prst="rect">
            <a:avLst/>
          </a:prstGeom>
          <a:noFill/>
        </p:spPr>
        <p:txBody>
          <a:bodyPr wrap="square" rtlCol="0" anchor="t">
            <a:spAutoFit/>
          </a:bodyPr>
          <a:p>
            <a:r>
              <a:rPr lang="zh-CN" altLang="en-US"/>
              <a:t>The preceding array now holds our class values in a format that scikit-learn can read.</a:t>
            </a:r>
            <a:endParaRPr lang="zh-CN" altLang="en-US"/>
          </a:p>
        </p:txBody>
      </p:sp>
      <p:sp>
        <p:nvSpPr>
          <p:cNvPr id="6" name="文本框 5"/>
          <p:cNvSpPr txBox="1"/>
          <p:nvPr/>
        </p:nvSpPr>
        <p:spPr>
          <a:xfrm>
            <a:off x="525145" y="5166360"/>
            <a:ext cx="8413750" cy="1198880"/>
          </a:xfrm>
          <a:prstGeom prst="rect">
            <a:avLst/>
          </a:prstGeom>
          <a:noFill/>
        </p:spPr>
        <p:txBody>
          <a:bodyPr wrap="square" rtlCol="0" anchor="t">
            <a:spAutoFit/>
          </a:bodyPr>
          <a:p>
            <a:r>
              <a:rPr lang="zh-CN" altLang="en-US"/>
              <a:t>We can also start creating some features to use in our data mining. While sometimes we just throw the raw data into our classifier, we often need to derive continuous numerical or categorical features.</a:t>
            </a:r>
            <a:endParaRPr lang="zh-CN" altLang="en-US"/>
          </a:p>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2435" y="613410"/>
            <a:ext cx="8463280" cy="2306955"/>
          </a:xfrm>
          <a:prstGeom prst="rect">
            <a:avLst/>
          </a:prstGeom>
          <a:noFill/>
        </p:spPr>
        <p:txBody>
          <a:bodyPr wrap="square" rtlCol="0" anchor="t">
            <a:spAutoFit/>
          </a:bodyPr>
          <a:p>
            <a:r>
              <a:rPr lang="zh-CN" altLang="en-US">
                <a:sym typeface="+mn-ea"/>
              </a:rPr>
              <a:t>The first two features we want to create to help us predict which team will win</a:t>
            </a:r>
            <a:endParaRPr lang="zh-CN" altLang="en-US"/>
          </a:p>
          <a:p>
            <a:r>
              <a:rPr lang="zh-CN" altLang="en-US">
                <a:sym typeface="+mn-ea"/>
              </a:rPr>
              <a:t>are whether either of those two teams won their last game. </a:t>
            </a:r>
            <a:endParaRPr lang="zh-CN" altLang="en-US">
              <a:sym typeface="+mn-ea"/>
            </a:endParaRPr>
          </a:p>
          <a:p>
            <a:endParaRPr lang="zh-CN" altLang="en-US">
              <a:sym typeface="+mn-ea"/>
            </a:endParaRPr>
          </a:p>
          <a:p>
            <a:r>
              <a:rPr lang="zh-CN" altLang="en-US">
                <a:sym typeface="+mn-ea"/>
              </a:rPr>
              <a:t>This would roughly approximate which team is playing well.</a:t>
            </a:r>
            <a:endParaRPr lang="zh-CN" altLang="en-US">
              <a:sym typeface="+mn-ea"/>
            </a:endParaRPr>
          </a:p>
          <a:p>
            <a:endParaRPr lang="zh-CN" altLang="en-US"/>
          </a:p>
          <a:p>
            <a:r>
              <a:rPr lang="zh-CN" altLang="en-US">
                <a:sym typeface="+mn-ea"/>
              </a:rPr>
              <a:t>We will compute this feature by iterating through the rows in order and recording</a:t>
            </a:r>
            <a:endParaRPr lang="zh-CN" altLang="en-US"/>
          </a:p>
          <a:p>
            <a:r>
              <a:rPr lang="zh-CN" altLang="en-US">
                <a:sym typeface="+mn-ea"/>
              </a:rPr>
              <a:t>which team won. When we get to a new row, we look up whether the team won the last time we saw them.</a:t>
            </a:r>
            <a:endParaRPr lang="zh-CN" altLang="en-US"/>
          </a:p>
        </p:txBody>
      </p:sp>
      <p:sp>
        <p:nvSpPr>
          <p:cNvPr id="4" name="文本框 3"/>
          <p:cNvSpPr txBox="1"/>
          <p:nvPr/>
        </p:nvSpPr>
        <p:spPr>
          <a:xfrm>
            <a:off x="432435" y="3619500"/>
            <a:ext cx="8291195" cy="368300"/>
          </a:xfrm>
          <a:prstGeom prst="rect">
            <a:avLst/>
          </a:prstGeom>
          <a:noFill/>
        </p:spPr>
        <p:txBody>
          <a:bodyPr wrap="square" rtlCol="0" anchor="t">
            <a:spAutoFit/>
          </a:bodyPr>
          <a:p>
            <a:r>
              <a:rPr lang="zh-CN" altLang="en-US"/>
              <a:t>We first create a (default) dictionary to store the team's last result:</a:t>
            </a:r>
            <a:endParaRPr lang="zh-CN" altLang="en-US"/>
          </a:p>
        </p:txBody>
      </p:sp>
      <p:sp>
        <p:nvSpPr>
          <p:cNvPr id="5" name="文本框 4"/>
          <p:cNvSpPr txBox="1"/>
          <p:nvPr/>
        </p:nvSpPr>
        <p:spPr>
          <a:xfrm>
            <a:off x="1235075" y="4158615"/>
            <a:ext cx="733171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from collections import defaultdict</a:t>
            </a:r>
            <a:endParaRPr lang="zh-CN" altLang="en-US" i="1"/>
          </a:p>
          <a:p>
            <a:pPr marL="285750" indent="-285750">
              <a:buFont typeface="Arial" panose="020B0604020202020204" pitchFamily="34" charset="0"/>
              <a:buChar char="•"/>
            </a:pPr>
            <a:r>
              <a:rPr lang="zh-CN" altLang="en-US" i="1"/>
              <a:t>won_last = defaultdict(int)</a:t>
            </a:r>
            <a:endParaRPr lang="zh-CN" altLang="en-US" i="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9920" y="958215"/>
            <a:ext cx="7936230" cy="1198880"/>
          </a:xfrm>
          <a:prstGeom prst="rect">
            <a:avLst/>
          </a:prstGeom>
          <a:noFill/>
        </p:spPr>
        <p:txBody>
          <a:bodyPr wrap="square" rtlCol="0" anchor="t">
            <a:spAutoFit/>
          </a:bodyPr>
          <a:p>
            <a:r>
              <a:rPr lang="zh-CN" altLang="en-US"/>
              <a:t>The key of this dictionary will be the team and the value will be whether they won their previous game. We can then iterate over all the rows and update the current row with the team's last result:</a:t>
            </a:r>
            <a:endParaRPr lang="zh-CN" altLang="en-US"/>
          </a:p>
          <a:p>
            <a:endParaRPr lang="zh-CN" altLang="en-US"/>
          </a:p>
        </p:txBody>
      </p:sp>
      <p:sp>
        <p:nvSpPr>
          <p:cNvPr id="4" name="文本框 3"/>
          <p:cNvSpPr txBox="1"/>
          <p:nvPr/>
        </p:nvSpPr>
        <p:spPr>
          <a:xfrm>
            <a:off x="1407160" y="2157095"/>
            <a:ext cx="6382385"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i="1"/>
              <a:t>for index, row in dataset.iterrows():</a:t>
            </a:r>
            <a:endParaRPr lang="zh-CN" altLang="en-US" i="1"/>
          </a:p>
          <a:p>
            <a:pPr marL="285750" indent="-285750">
              <a:buFont typeface="Arial" panose="020B0604020202020204" pitchFamily="34" charset="0"/>
              <a:buChar char="•"/>
            </a:pPr>
            <a:r>
              <a:rPr lang="zh-CN" altLang="en-US" i="1"/>
              <a:t>home_team = row["Home Team"]</a:t>
            </a:r>
            <a:endParaRPr lang="zh-CN" altLang="en-US" i="1"/>
          </a:p>
          <a:p>
            <a:pPr marL="285750" indent="-285750">
              <a:buFont typeface="Arial" panose="020B0604020202020204" pitchFamily="34" charset="0"/>
              <a:buChar char="•"/>
            </a:pPr>
            <a:r>
              <a:rPr lang="zh-CN" altLang="en-US" i="1"/>
              <a:t>visitor_team = row["Visitor Team"]</a:t>
            </a:r>
            <a:endParaRPr lang="zh-CN" altLang="en-US" i="1"/>
          </a:p>
          <a:p>
            <a:pPr marL="285750" indent="-285750">
              <a:buFont typeface="Arial" panose="020B0604020202020204" pitchFamily="34" charset="0"/>
              <a:buChar char="•"/>
            </a:pPr>
            <a:r>
              <a:rPr lang="zh-CN" altLang="en-US" i="1"/>
              <a:t>row["HomeLastWin"] = won_last[home_team]</a:t>
            </a:r>
            <a:endParaRPr lang="zh-CN" altLang="en-US" i="1"/>
          </a:p>
          <a:p>
            <a:pPr marL="285750" indent="-285750">
              <a:buFont typeface="Arial" panose="020B0604020202020204" pitchFamily="34" charset="0"/>
              <a:buChar char="•"/>
            </a:pPr>
            <a:r>
              <a:rPr lang="zh-CN" altLang="en-US" i="1"/>
              <a:t>row["VisitorLastWin"] = won_last[visitor_team]</a:t>
            </a:r>
            <a:endParaRPr lang="zh-CN" altLang="en-US" i="1"/>
          </a:p>
          <a:p>
            <a:pPr marL="285750" indent="-285750">
              <a:buFont typeface="Arial" panose="020B0604020202020204" pitchFamily="34" charset="0"/>
              <a:buChar char="•"/>
            </a:pPr>
            <a:r>
              <a:rPr lang="zh-CN" altLang="en-US" i="1"/>
              <a:t>dataset.ix[index] = row</a:t>
            </a:r>
            <a:endParaRPr lang="zh-CN" altLang="en-US" i="1"/>
          </a:p>
        </p:txBody>
      </p:sp>
      <p:sp>
        <p:nvSpPr>
          <p:cNvPr id="5" name="文本框 4"/>
          <p:cNvSpPr txBox="1"/>
          <p:nvPr/>
        </p:nvSpPr>
        <p:spPr>
          <a:xfrm>
            <a:off x="629920" y="4239260"/>
            <a:ext cx="7936230" cy="1198880"/>
          </a:xfrm>
          <a:prstGeom prst="rect">
            <a:avLst/>
          </a:prstGeom>
          <a:noFill/>
        </p:spPr>
        <p:txBody>
          <a:bodyPr wrap="square" rtlCol="0" anchor="t">
            <a:spAutoFit/>
          </a:bodyPr>
          <a:p>
            <a:r>
              <a:rPr lang="zh-CN" altLang="en-US"/>
              <a:t>Note that the preceding code relies on our dataset being in chronological order. Our dataset is in order; however, if you are using a dataset that is not in order, you will need to replace </a:t>
            </a:r>
            <a:r>
              <a:rPr lang="zh-CN" altLang="en-US" i="1"/>
              <a:t>dataset.iterrows()</a:t>
            </a:r>
            <a:r>
              <a:rPr lang="zh-CN" altLang="en-US"/>
              <a:t> with </a:t>
            </a:r>
            <a:r>
              <a:rPr lang="zh-CN" altLang="en-US" i="1"/>
              <a:t>dataset.sort("Date").iterrows().</a:t>
            </a:r>
            <a:endParaRPr lang="zh-CN" altLang="en-US" i="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4510" y="708660"/>
            <a:ext cx="7818120" cy="645160"/>
          </a:xfrm>
          <a:prstGeom prst="rect">
            <a:avLst/>
          </a:prstGeom>
          <a:noFill/>
        </p:spPr>
        <p:txBody>
          <a:bodyPr wrap="square" rtlCol="0" anchor="t">
            <a:spAutoFit/>
          </a:bodyPr>
          <a:p>
            <a:r>
              <a:rPr lang="zh-CN" altLang="en-US"/>
              <a:t>We then set our dictionary with the each team's result (from this row) for the next time we see these teams. The code is as follows:</a:t>
            </a:r>
            <a:endParaRPr lang="zh-CN" altLang="en-US"/>
          </a:p>
        </p:txBody>
      </p:sp>
      <p:sp>
        <p:nvSpPr>
          <p:cNvPr id="4" name="文本框 3"/>
          <p:cNvSpPr txBox="1"/>
          <p:nvPr/>
        </p:nvSpPr>
        <p:spPr>
          <a:xfrm>
            <a:off x="1064895" y="1802130"/>
            <a:ext cx="701484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won_last[home_team] = row["HomeWin"]</a:t>
            </a:r>
            <a:endParaRPr lang="zh-CN" altLang="en-US" i="1"/>
          </a:p>
          <a:p>
            <a:pPr marL="285750" indent="-285750">
              <a:buFont typeface="Arial" panose="020B0604020202020204" pitchFamily="34" charset="0"/>
              <a:buChar char="•"/>
            </a:pPr>
            <a:r>
              <a:rPr lang="zh-CN" altLang="en-US" i="1"/>
              <a:t>won_last[visitor_team] = not row["HomeWin"]</a:t>
            </a:r>
            <a:endParaRPr lang="zh-CN" altLang="en-US" i="1"/>
          </a:p>
        </p:txBody>
      </p:sp>
      <p:sp>
        <p:nvSpPr>
          <p:cNvPr id="5" name="文本框 4"/>
          <p:cNvSpPr txBox="1"/>
          <p:nvPr/>
        </p:nvSpPr>
        <p:spPr>
          <a:xfrm>
            <a:off x="452755" y="2856230"/>
            <a:ext cx="7961630" cy="2861310"/>
          </a:xfrm>
          <a:prstGeom prst="rect">
            <a:avLst/>
          </a:prstGeom>
          <a:noFill/>
        </p:spPr>
        <p:txBody>
          <a:bodyPr wrap="square" rtlCol="0" anchor="t">
            <a:spAutoFit/>
          </a:bodyPr>
          <a:p>
            <a:r>
              <a:rPr lang="zh-CN" altLang="en-US"/>
              <a:t>After the preceding code runs, we will have two new features: </a:t>
            </a:r>
            <a:r>
              <a:rPr lang="zh-CN" altLang="en-US" i="1"/>
              <a:t>HomeLastWin </a:t>
            </a:r>
            <a:r>
              <a:rPr lang="zh-CN" altLang="en-US"/>
              <a:t>and </a:t>
            </a:r>
            <a:r>
              <a:rPr lang="zh-CN" altLang="en-US" i="1"/>
              <a:t>VisitorLastWin</a:t>
            </a:r>
            <a:r>
              <a:rPr lang="zh-CN" altLang="en-US"/>
              <a:t>. We can have a look at the dataset. There isn't much point in looking at the first five games though. Due to the way our code runs, we didn't have data for them at that point. </a:t>
            </a:r>
            <a:endParaRPr lang="zh-CN" altLang="en-US"/>
          </a:p>
          <a:p>
            <a:endParaRPr lang="zh-CN" altLang="en-US"/>
          </a:p>
          <a:p>
            <a:r>
              <a:rPr lang="zh-CN" altLang="en-US"/>
              <a:t>Therefore, until a team's second game of the season, we won't know their current form. We can instead look at different places in the list.</a:t>
            </a:r>
            <a:endParaRPr lang="zh-CN" altLang="en-US"/>
          </a:p>
          <a:p>
            <a:endParaRPr lang="zh-CN" altLang="en-US"/>
          </a:p>
          <a:p>
            <a:endParaRPr lang="zh-CN" altLang="en-US"/>
          </a:p>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33375" y="743585"/>
            <a:ext cx="7345680" cy="368300"/>
          </a:xfrm>
          <a:prstGeom prst="rect">
            <a:avLst/>
          </a:prstGeom>
          <a:noFill/>
        </p:spPr>
        <p:txBody>
          <a:bodyPr wrap="none" rtlCol="0" anchor="t">
            <a:spAutoFit/>
          </a:bodyPr>
          <a:p>
            <a:r>
              <a:rPr lang="zh-CN" altLang="en-US">
                <a:sym typeface="+mn-ea"/>
              </a:rPr>
              <a:t>The following code will show the 20th to the 25th games of the season:</a:t>
            </a:r>
            <a:endParaRPr lang="zh-CN" altLang="en-US"/>
          </a:p>
        </p:txBody>
      </p:sp>
      <p:sp>
        <p:nvSpPr>
          <p:cNvPr id="4" name="文本框 3"/>
          <p:cNvSpPr txBox="1"/>
          <p:nvPr/>
        </p:nvSpPr>
        <p:spPr>
          <a:xfrm>
            <a:off x="1511935" y="129667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dataset.ix[20:25]</a:t>
            </a:r>
            <a:endParaRPr lang="zh-CN" altLang="en-US" i="1"/>
          </a:p>
        </p:txBody>
      </p:sp>
      <p:sp>
        <p:nvSpPr>
          <p:cNvPr id="5" name="文本框 4"/>
          <p:cNvSpPr txBox="1"/>
          <p:nvPr/>
        </p:nvSpPr>
        <p:spPr>
          <a:xfrm>
            <a:off x="333375" y="1939290"/>
            <a:ext cx="2540000" cy="368300"/>
          </a:xfrm>
          <a:prstGeom prst="rect">
            <a:avLst/>
          </a:prstGeom>
          <a:noFill/>
        </p:spPr>
        <p:txBody>
          <a:bodyPr wrap="square" rtlCol="0" anchor="t">
            <a:spAutoFit/>
          </a:bodyPr>
          <a:p>
            <a:r>
              <a:rPr lang="zh-CN" altLang="en-US"/>
              <a:t>Here's the output:</a:t>
            </a:r>
            <a:endParaRPr lang="zh-CN" altLang="en-US"/>
          </a:p>
        </p:txBody>
      </p:sp>
      <p:pic>
        <p:nvPicPr>
          <p:cNvPr id="6" name="图片 5"/>
          <p:cNvPicPr>
            <a:picLocks noChangeAspect="1"/>
          </p:cNvPicPr>
          <p:nvPr/>
        </p:nvPicPr>
        <p:blipFill>
          <a:blip r:embed="rId1"/>
          <a:stretch>
            <a:fillRect/>
          </a:stretch>
        </p:blipFill>
        <p:spPr>
          <a:xfrm>
            <a:off x="428625" y="2614295"/>
            <a:ext cx="8286750" cy="2110740"/>
          </a:xfrm>
          <a:prstGeom prst="rect">
            <a:avLst/>
          </a:prstGeom>
        </p:spPr>
      </p:pic>
      <p:sp>
        <p:nvSpPr>
          <p:cNvPr id="7" name="文本框 6"/>
          <p:cNvSpPr txBox="1"/>
          <p:nvPr/>
        </p:nvSpPr>
        <p:spPr>
          <a:xfrm>
            <a:off x="333375" y="4874895"/>
            <a:ext cx="8600440" cy="1476375"/>
          </a:xfrm>
          <a:prstGeom prst="rect">
            <a:avLst/>
          </a:prstGeom>
          <a:noFill/>
        </p:spPr>
        <p:txBody>
          <a:bodyPr wrap="square" rtlCol="0" anchor="t">
            <a:spAutoFit/>
          </a:bodyPr>
          <a:p>
            <a:r>
              <a:rPr lang="zh-CN" altLang="en-US"/>
              <a:t>You can change those indices to look at other parts of the data, as there are over 1000 games in our dataset!</a:t>
            </a:r>
            <a:endParaRPr lang="zh-CN" altLang="en-US"/>
          </a:p>
          <a:p>
            <a:endParaRPr lang="zh-CN" altLang="en-US"/>
          </a:p>
          <a:p>
            <a:r>
              <a:rPr lang="zh-CN" altLang="en-US"/>
              <a:t>Currently, this gives a false value to all teams (including the previous year's</a:t>
            </a:r>
            <a:endParaRPr lang="zh-CN" altLang="en-US"/>
          </a:p>
          <a:p>
            <a:r>
              <a:rPr lang="zh-CN" altLang="en-US"/>
              <a:t>champion!) when they are first seen.</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90550" y="612140"/>
            <a:ext cx="5698490" cy="521970"/>
          </a:xfrm>
          <a:prstGeom prst="rect">
            <a:avLst/>
          </a:prstGeom>
          <a:noFill/>
        </p:spPr>
        <p:txBody>
          <a:bodyPr wrap="square" rtlCol="0" anchor="t">
            <a:spAutoFit/>
          </a:bodyPr>
          <a:p>
            <a:r>
              <a:rPr lang="zh-CN" altLang="en-US" sz="2800" b="1"/>
              <a:t>Decision trees</a:t>
            </a:r>
            <a:endParaRPr lang="zh-CN" altLang="en-US" sz="2800" b="1"/>
          </a:p>
        </p:txBody>
      </p:sp>
      <p:sp>
        <p:nvSpPr>
          <p:cNvPr id="4" name="文本框 3"/>
          <p:cNvSpPr txBox="1"/>
          <p:nvPr/>
        </p:nvSpPr>
        <p:spPr>
          <a:xfrm>
            <a:off x="590550" y="1432560"/>
            <a:ext cx="7700010" cy="922020"/>
          </a:xfrm>
          <a:prstGeom prst="rect">
            <a:avLst/>
          </a:prstGeom>
          <a:noFill/>
        </p:spPr>
        <p:txBody>
          <a:bodyPr wrap="square" rtlCol="0" anchor="t">
            <a:spAutoFit/>
          </a:bodyPr>
          <a:p>
            <a:r>
              <a:rPr lang="zh-CN" altLang="en-US"/>
              <a:t>Decision trees are a class of supervised learning algorithm like a flow chart that consists of a sequence of nodes, where the values for a sample are used to make a decision on the next node to go to.</a:t>
            </a:r>
            <a:endParaRPr lang="zh-CN" altLang="en-US"/>
          </a:p>
        </p:txBody>
      </p:sp>
      <p:pic>
        <p:nvPicPr>
          <p:cNvPr id="5" name="图片 4"/>
          <p:cNvPicPr>
            <a:picLocks noChangeAspect="1"/>
          </p:cNvPicPr>
          <p:nvPr/>
        </p:nvPicPr>
        <p:blipFill>
          <a:blip r:embed="rId1"/>
          <a:stretch>
            <a:fillRect/>
          </a:stretch>
        </p:blipFill>
        <p:spPr>
          <a:xfrm>
            <a:off x="1888490" y="2619375"/>
            <a:ext cx="5367020" cy="361886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87400" y="831215"/>
            <a:ext cx="7568565" cy="4939030"/>
          </a:xfrm>
          <a:prstGeom prst="rect">
            <a:avLst/>
          </a:prstGeom>
          <a:noFill/>
        </p:spPr>
        <p:txBody>
          <a:bodyPr wrap="square" rtlCol="0" anchor="t">
            <a:spAutoFit/>
          </a:bodyPr>
          <a:p>
            <a:pPr>
              <a:lnSpc>
                <a:spcPct val="125000"/>
              </a:lnSpc>
              <a:spcBef>
                <a:spcPts val="0"/>
              </a:spcBef>
              <a:spcAft>
                <a:spcPts val="0"/>
              </a:spcAft>
            </a:pPr>
            <a:r>
              <a:rPr lang="zh-CN" altLang="en-US"/>
              <a:t>As with most classification algorithms, there are two components:</a:t>
            </a:r>
            <a:endParaRPr lang="zh-CN" altLang="en-US"/>
          </a:p>
          <a:p>
            <a:pPr>
              <a:lnSpc>
                <a:spcPct val="125000"/>
              </a:lnSpc>
              <a:spcBef>
                <a:spcPts val="0"/>
              </a:spcBef>
              <a:spcAft>
                <a:spcPts val="0"/>
              </a:spcAft>
            </a:pPr>
            <a:endParaRPr lang="zh-CN" altLang="en-US"/>
          </a:p>
          <a:p>
            <a:pPr lvl="1">
              <a:lnSpc>
                <a:spcPct val="125000"/>
              </a:lnSpc>
              <a:spcBef>
                <a:spcPts val="0"/>
              </a:spcBef>
              <a:spcAft>
                <a:spcPts val="0"/>
              </a:spcAft>
            </a:pPr>
            <a:r>
              <a:rPr lang="zh-CN" altLang="en-US"/>
              <a:t>• The first is the</a:t>
            </a:r>
            <a:r>
              <a:rPr lang="zh-CN" altLang="en-US" b="1"/>
              <a:t> training stage</a:t>
            </a:r>
            <a:r>
              <a:rPr lang="zh-CN" altLang="en-US"/>
              <a:t>, where a tree is built using training data.While the nearest neighbor algorithm from the previous chapter did not have a training phase, it is needed for decision trees. </a:t>
            </a:r>
            <a:endParaRPr lang="zh-CN" altLang="en-US"/>
          </a:p>
          <a:p>
            <a:pPr lvl="1">
              <a:lnSpc>
                <a:spcPct val="125000"/>
              </a:lnSpc>
              <a:spcBef>
                <a:spcPts val="0"/>
              </a:spcBef>
              <a:spcAft>
                <a:spcPts val="0"/>
              </a:spcAft>
            </a:pPr>
            <a:r>
              <a:rPr lang="zh-CN" altLang="en-US"/>
              <a:t>In this way, </a:t>
            </a:r>
            <a:r>
              <a:rPr lang="zh-CN" altLang="en-US" i="1"/>
              <a:t>the nearest neighbor</a:t>
            </a:r>
            <a:r>
              <a:rPr lang="zh-CN" altLang="en-US"/>
              <a:t> algorithm is a lazy learner, only doing any work when it needs to make a prediction. In contrast, decision trees, like most classification methods, are eager learners, undertaking work at the training stage.</a:t>
            </a:r>
            <a:endParaRPr lang="zh-CN" altLang="en-US"/>
          </a:p>
          <a:p>
            <a:pPr lvl="1">
              <a:lnSpc>
                <a:spcPct val="125000"/>
              </a:lnSpc>
              <a:spcBef>
                <a:spcPts val="0"/>
              </a:spcBef>
              <a:spcAft>
                <a:spcPts val="0"/>
              </a:spcAft>
            </a:pPr>
            <a:endParaRPr lang="zh-CN" altLang="en-US"/>
          </a:p>
          <a:p>
            <a:pPr lvl="1">
              <a:lnSpc>
                <a:spcPct val="125000"/>
              </a:lnSpc>
              <a:spcBef>
                <a:spcPts val="0"/>
              </a:spcBef>
              <a:spcAft>
                <a:spcPts val="0"/>
              </a:spcAft>
            </a:pPr>
            <a:r>
              <a:rPr lang="zh-CN" altLang="en-US"/>
              <a:t>• The second is the </a:t>
            </a:r>
            <a:r>
              <a:rPr lang="zh-CN" altLang="en-US" b="1"/>
              <a:t>predicting stage</a:t>
            </a:r>
            <a:r>
              <a:rPr lang="zh-CN" altLang="en-US"/>
              <a:t>, where the trained tree is used to predict the classification of new samples. </a:t>
            </a:r>
            <a:endParaRPr lang="zh-CN" altLang="en-US"/>
          </a:p>
          <a:p>
            <a:pPr lvl="1">
              <a:lnSpc>
                <a:spcPct val="125000"/>
              </a:lnSpc>
              <a:spcBef>
                <a:spcPts val="0"/>
              </a:spcBef>
              <a:spcAft>
                <a:spcPts val="0"/>
              </a:spcAft>
            </a:pPr>
            <a:r>
              <a:rPr lang="zh-CN" altLang="en-US"/>
              <a:t>Using the previous example tree, a data point of ["is raining", "very windy"] would be classed as "bad weather".</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14325" y="537210"/>
            <a:ext cx="8133715" cy="922020"/>
          </a:xfrm>
          <a:prstGeom prst="rect">
            <a:avLst/>
          </a:prstGeom>
          <a:noFill/>
        </p:spPr>
        <p:txBody>
          <a:bodyPr wrap="square" rtlCol="0" anchor="t">
            <a:spAutoFit/>
          </a:bodyPr>
          <a:p>
            <a:r>
              <a:rPr lang="zh-CN" altLang="en-US"/>
              <a:t>The scikit-learn package implements the CART (Classification and Regression</a:t>
            </a:r>
            <a:endParaRPr lang="zh-CN" altLang="en-US"/>
          </a:p>
          <a:p>
            <a:r>
              <a:rPr lang="zh-CN" altLang="en-US"/>
              <a:t>Trees) algorithm as its default decision tree class, which can use both categorical and continuous features.</a:t>
            </a:r>
            <a:endParaRPr lang="zh-CN" altLang="en-US"/>
          </a:p>
        </p:txBody>
      </p:sp>
      <p:sp>
        <p:nvSpPr>
          <p:cNvPr id="4" name="文本框 3"/>
          <p:cNvSpPr txBox="1"/>
          <p:nvPr/>
        </p:nvSpPr>
        <p:spPr>
          <a:xfrm>
            <a:off x="314325" y="2026920"/>
            <a:ext cx="5394960" cy="521970"/>
          </a:xfrm>
          <a:prstGeom prst="rect">
            <a:avLst/>
          </a:prstGeom>
          <a:noFill/>
        </p:spPr>
        <p:txBody>
          <a:bodyPr wrap="square" rtlCol="0" anchor="t">
            <a:spAutoFit/>
          </a:bodyPr>
          <a:p>
            <a:r>
              <a:rPr lang="zh-CN" altLang="en-US" sz="2800" b="1"/>
              <a:t>Parameters in decision trees</a:t>
            </a:r>
            <a:endParaRPr lang="zh-CN" altLang="en-US" sz="2800" b="1"/>
          </a:p>
        </p:txBody>
      </p:sp>
      <p:sp>
        <p:nvSpPr>
          <p:cNvPr id="5" name="文本框 4"/>
          <p:cNvSpPr txBox="1"/>
          <p:nvPr/>
        </p:nvSpPr>
        <p:spPr>
          <a:xfrm>
            <a:off x="315595" y="2548890"/>
            <a:ext cx="8132445" cy="3138170"/>
          </a:xfrm>
          <a:prstGeom prst="rect">
            <a:avLst/>
          </a:prstGeom>
          <a:noFill/>
        </p:spPr>
        <p:txBody>
          <a:bodyPr wrap="square" rtlCol="0" anchor="t">
            <a:spAutoFit/>
          </a:bodyPr>
          <a:p>
            <a:r>
              <a:rPr lang="zh-CN" altLang="en-US"/>
              <a:t>One of the most important features for a decision tree is the </a:t>
            </a:r>
            <a:r>
              <a:rPr lang="zh-CN" altLang="en-US" b="1"/>
              <a:t>stopping criterion</a:t>
            </a:r>
            <a:r>
              <a:rPr lang="zh-CN" altLang="en-US"/>
              <a:t>. As a tree is built, the final few decisions can often be somewhat arbitrary and rely on only a small number of samples to make their decision. </a:t>
            </a:r>
            <a:endParaRPr lang="zh-CN" altLang="en-US"/>
          </a:p>
          <a:p>
            <a:endParaRPr lang="zh-CN" altLang="en-US"/>
          </a:p>
          <a:p>
            <a:r>
              <a:rPr lang="zh-CN" altLang="en-US"/>
              <a:t>Using such specific nodes can results in trees that significantly overfit the training data. Instead, a stopping criterion can be used to ensure that the decision tree does not reach this exactness.</a:t>
            </a:r>
            <a:endParaRPr lang="zh-CN" altLang="en-US"/>
          </a:p>
          <a:p>
            <a:endParaRPr lang="zh-CN" altLang="en-US"/>
          </a:p>
          <a:p>
            <a:r>
              <a:rPr lang="zh-CN" altLang="en-US"/>
              <a:t>Instead of using a stopping criterion, the tree could be created in full and then</a:t>
            </a:r>
            <a:endParaRPr lang="zh-CN" altLang="en-US"/>
          </a:p>
          <a:p>
            <a:r>
              <a:rPr lang="zh-CN" altLang="en-US"/>
              <a:t>trimmed. This trimming process removes nodes that do not provide much</a:t>
            </a:r>
            <a:endParaRPr lang="zh-CN" altLang="en-US"/>
          </a:p>
          <a:p>
            <a:r>
              <a:rPr lang="zh-CN" altLang="en-US"/>
              <a:t>information to the overall process. This is known as </a:t>
            </a:r>
            <a:r>
              <a:rPr lang="zh-CN" altLang="en-US" b="1" i="1"/>
              <a:t>pruning</a:t>
            </a:r>
            <a:r>
              <a:rPr lang="zh-CN" altLang="en-US"/>
              <a:t>.</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71805" y="1263650"/>
            <a:ext cx="7726680" cy="2861310"/>
          </a:xfrm>
          <a:prstGeom prst="rect">
            <a:avLst/>
          </a:prstGeom>
          <a:noFill/>
        </p:spPr>
        <p:txBody>
          <a:bodyPr wrap="square" rtlCol="0" anchor="t">
            <a:spAutoFit/>
          </a:bodyPr>
          <a:p>
            <a:r>
              <a:rPr lang="zh-CN" altLang="en-US"/>
              <a:t>The decision tree implementation in </a:t>
            </a:r>
            <a:r>
              <a:rPr lang="zh-CN" altLang="en-US" i="1"/>
              <a:t>scikit-learn</a:t>
            </a:r>
            <a:r>
              <a:rPr lang="zh-CN" altLang="en-US"/>
              <a:t> provides a method to stop the building of a tree using the following options:</a:t>
            </a:r>
            <a:endParaRPr lang="zh-CN" altLang="en-US"/>
          </a:p>
          <a:p>
            <a:endParaRPr lang="zh-CN" altLang="en-US"/>
          </a:p>
          <a:p>
            <a:endParaRPr lang="zh-CN" altLang="en-US"/>
          </a:p>
          <a:p>
            <a:pPr lvl="1"/>
            <a:r>
              <a:rPr lang="zh-CN" altLang="en-US"/>
              <a:t>• </a:t>
            </a:r>
            <a:r>
              <a:rPr lang="zh-CN" altLang="en-US" i="1"/>
              <a:t>min_samples_split</a:t>
            </a:r>
            <a:r>
              <a:rPr lang="zh-CN" altLang="en-US"/>
              <a:t>: This specifies how many samples are needed in order to create a new node in the decision tree</a:t>
            </a:r>
            <a:endParaRPr lang="zh-CN" altLang="en-US"/>
          </a:p>
          <a:p>
            <a:pPr lvl="1"/>
            <a:r>
              <a:rPr lang="zh-CN" altLang="en-US"/>
              <a:t>• </a:t>
            </a:r>
            <a:r>
              <a:rPr lang="zh-CN" altLang="en-US" i="1"/>
              <a:t>min_samples_leaf</a:t>
            </a:r>
            <a:r>
              <a:rPr lang="zh-CN" altLang="en-US"/>
              <a:t>: This specifies how many samples must be resulting from a node for it to stay</a:t>
            </a:r>
            <a:endParaRPr lang="zh-CN" altLang="en-US"/>
          </a:p>
          <a:p>
            <a:pPr lvl="1"/>
            <a:endParaRPr lang="zh-CN" altLang="en-US"/>
          </a:p>
          <a:p>
            <a:pPr lvl="1" indent="0">
              <a:buNone/>
            </a:pPr>
            <a:endParaRPr lang="zh-CN" altLang="en-US"/>
          </a:p>
        </p:txBody>
      </p:sp>
      <p:sp>
        <p:nvSpPr>
          <p:cNvPr id="4" name="文本框 3"/>
          <p:cNvSpPr txBox="1"/>
          <p:nvPr/>
        </p:nvSpPr>
        <p:spPr>
          <a:xfrm>
            <a:off x="471805" y="493395"/>
            <a:ext cx="1899920" cy="521970"/>
          </a:xfrm>
          <a:prstGeom prst="rect">
            <a:avLst/>
          </a:prstGeom>
          <a:noFill/>
        </p:spPr>
        <p:txBody>
          <a:bodyPr wrap="square" rtlCol="0" anchor="t">
            <a:spAutoFit/>
          </a:bodyPr>
          <a:p>
            <a:r>
              <a:rPr lang="en-US" altLang="zh-CN" sz="2800" b="1">
                <a:sym typeface="+mn-ea"/>
              </a:rPr>
              <a:t>P</a:t>
            </a:r>
            <a:r>
              <a:rPr lang="zh-CN" altLang="en-US" sz="2800" b="1">
                <a:sym typeface="+mn-ea"/>
              </a:rPr>
              <a:t>runing</a:t>
            </a:r>
            <a:endParaRPr lang="zh-CN" altLang="en-US" sz="2800"/>
          </a:p>
        </p:txBody>
      </p:sp>
      <p:sp>
        <p:nvSpPr>
          <p:cNvPr id="5" name="文本框 4"/>
          <p:cNvSpPr txBox="1"/>
          <p:nvPr/>
        </p:nvSpPr>
        <p:spPr>
          <a:xfrm>
            <a:off x="64135" y="4064000"/>
            <a:ext cx="7727315" cy="645160"/>
          </a:xfrm>
          <a:prstGeom prst="rect">
            <a:avLst/>
          </a:prstGeom>
          <a:noFill/>
        </p:spPr>
        <p:txBody>
          <a:bodyPr wrap="square" rtlCol="0" anchor="t">
            <a:spAutoFit/>
          </a:bodyPr>
          <a:p>
            <a:pPr lvl="1" indent="0">
              <a:buNone/>
            </a:pPr>
            <a:r>
              <a:rPr lang="zh-CN" altLang="en-US">
                <a:sym typeface="+mn-ea"/>
              </a:rPr>
              <a:t>The first dictates whether a decision node will be created, while the second dictates whether a decision node will be kept.</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93065" y="1530350"/>
            <a:ext cx="6438265" cy="2771140"/>
          </a:xfrm>
          <a:prstGeom prst="rect">
            <a:avLst/>
          </a:prstGeom>
        </p:spPr>
      </p:pic>
      <p:sp>
        <p:nvSpPr>
          <p:cNvPr id="4" name="文本框 3"/>
          <p:cNvSpPr txBox="1"/>
          <p:nvPr/>
        </p:nvSpPr>
        <p:spPr>
          <a:xfrm>
            <a:off x="393065" y="632460"/>
            <a:ext cx="7581265" cy="645160"/>
          </a:xfrm>
          <a:prstGeom prst="rect">
            <a:avLst/>
          </a:prstGeom>
          <a:noFill/>
        </p:spPr>
        <p:txBody>
          <a:bodyPr wrap="square" rtlCol="0" anchor="t">
            <a:spAutoFit/>
          </a:bodyPr>
          <a:p>
            <a:r>
              <a:rPr lang="zh-CN" altLang="en-US"/>
              <a:t>Once you have Python running on your system, you should be able to open a command prompt and run the following code:</a:t>
            </a:r>
            <a:endParaRPr lang="zh-CN" altLang="en-US"/>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93065" y="860425"/>
            <a:ext cx="8225790" cy="645160"/>
          </a:xfrm>
          <a:prstGeom prst="rect">
            <a:avLst/>
          </a:prstGeom>
          <a:noFill/>
        </p:spPr>
        <p:txBody>
          <a:bodyPr wrap="square" rtlCol="0" anchor="t">
            <a:spAutoFit/>
          </a:bodyPr>
          <a:p>
            <a:r>
              <a:rPr lang="zh-CN" altLang="en-US"/>
              <a:t>Another parameter for decision tress is the criterion for creating a decision.</a:t>
            </a:r>
            <a:endParaRPr lang="zh-CN" altLang="en-US"/>
          </a:p>
          <a:p>
            <a:r>
              <a:rPr lang="zh-CN" altLang="en-US"/>
              <a:t>Gini impurity and Information gain are two popular ones:</a:t>
            </a:r>
            <a:endParaRPr lang="zh-CN" altLang="en-US"/>
          </a:p>
        </p:txBody>
      </p:sp>
      <p:sp>
        <p:nvSpPr>
          <p:cNvPr id="4" name="文本框 3"/>
          <p:cNvSpPr txBox="1"/>
          <p:nvPr/>
        </p:nvSpPr>
        <p:spPr>
          <a:xfrm>
            <a:off x="959485" y="1779905"/>
            <a:ext cx="7515225" cy="1476375"/>
          </a:xfrm>
          <a:prstGeom prst="rect">
            <a:avLst/>
          </a:prstGeom>
          <a:noFill/>
        </p:spPr>
        <p:txBody>
          <a:bodyPr wrap="square" rtlCol="0" anchor="t">
            <a:spAutoFit/>
          </a:bodyPr>
          <a:p>
            <a:r>
              <a:rPr lang="zh-CN" altLang="en-US"/>
              <a:t>• </a:t>
            </a:r>
            <a:r>
              <a:rPr lang="zh-CN" altLang="en-US" b="1"/>
              <a:t>Gini impurity</a:t>
            </a:r>
            <a:r>
              <a:rPr lang="zh-CN" altLang="en-US"/>
              <a:t>: This is a measure of how often a decision node would</a:t>
            </a:r>
            <a:endParaRPr lang="zh-CN" altLang="en-US"/>
          </a:p>
          <a:p>
            <a:r>
              <a:rPr lang="zh-CN" altLang="en-US"/>
              <a:t>incorrectly predict a sample's class</a:t>
            </a:r>
            <a:endParaRPr lang="zh-CN" altLang="en-US"/>
          </a:p>
          <a:p>
            <a:endParaRPr lang="zh-CN" altLang="en-US"/>
          </a:p>
          <a:p>
            <a:r>
              <a:rPr lang="zh-CN" altLang="en-US"/>
              <a:t>• </a:t>
            </a:r>
            <a:r>
              <a:rPr lang="zh-CN" altLang="en-US" b="1"/>
              <a:t>Information gain</a:t>
            </a:r>
            <a:r>
              <a:rPr lang="zh-CN" altLang="en-US"/>
              <a:t>: This uses information-theory-based entropy to indicate how much extra information is gained by the decision node</a:t>
            </a:r>
            <a:endParaRPr lang="zh-CN" altLang="en-US"/>
          </a:p>
        </p:txBody>
      </p:sp>
      <p:sp>
        <p:nvSpPr>
          <p:cNvPr id="5" name="文本框 4"/>
          <p:cNvSpPr txBox="1"/>
          <p:nvPr/>
        </p:nvSpPr>
        <p:spPr>
          <a:xfrm>
            <a:off x="393065" y="3744595"/>
            <a:ext cx="5935980" cy="521970"/>
          </a:xfrm>
          <a:prstGeom prst="rect">
            <a:avLst/>
          </a:prstGeom>
          <a:noFill/>
        </p:spPr>
        <p:txBody>
          <a:bodyPr wrap="square" rtlCol="0" anchor="t">
            <a:spAutoFit/>
          </a:bodyPr>
          <a:p>
            <a:r>
              <a:rPr lang="zh-CN" altLang="en-US" sz="2800" b="1"/>
              <a:t>Using decision trees</a:t>
            </a:r>
            <a:endParaRPr lang="zh-CN" altLang="en-US" sz="2800" b="1"/>
          </a:p>
        </p:txBody>
      </p:sp>
      <p:sp>
        <p:nvSpPr>
          <p:cNvPr id="6" name="文本框 5"/>
          <p:cNvSpPr txBox="1"/>
          <p:nvPr/>
        </p:nvSpPr>
        <p:spPr>
          <a:xfrm>
            <a:off x="393065" y="4624705"/>
            <a:ext cx="8225790" cy="1476375"/>
          </a:xfrm>
          <a:prstGeom prst="rect">
            <a:avLst/>
          </a:prstGeom>
          <a:noFill/>
        </p:spPr>
        <p:txBody>
          <a:bodyPr wrap="square" rtlCol="0" anchor="t">
            <a:spAutoFit/>
          </a:bodyPr>
          <a:p>
            <a:r>
              <a:rPr lang="zh-CN" altLang="en-US"/>
              <a:t>We can import the DecisionTreeClassifier class and create a decision tree using </a:t>
            </a:r>
            <a:r>
              <a:rPr lang="zh-CN" altLang="en-US" i="1"/>
              <a:t>scikit-learn</a:t>
            </a:r>
            <a:r>
              <a:rPr lang="zh-CN" altLang="en-US"/>
              <a:t>:</a:t>
            </a:r>
            <a:endParaRPr lang="zh-CN" altLang="en-US"/>
          </a:p>
          <a:p>
            <a:endParaRPr lang="zh-CN" altLang="en-US"/>
          </a:p>
          <a:p>
            <a:pPr marL="742950" lvl="1" indent="-285750">
              <a:buFont typeface="Arial" panose="020B0604020202020204" pitchFamily="34" charset="0"/>
              <a:buChar char="•"/>
            </a:pPr>
            <a:r>
              <a:rPr lang="zh-CN" altLang="en-US" i="1"/>
              <a:t>from sklearn.tree import DecisionTreeClassifier</a:t>
            </a:r>
            <a:endParaRPr lang="zh-CN" altLang="en-US" i="1"/>
          </a:p>
          <a:p>
            <a:pPr marL="742950" lvl="1" indent="-285750">
              <a:buFont typeface="Arial" panose="020B0604020202020204" pitchFamily="34" charset="0"/>
              <a:buChar char="•"/>
            </a:pPr>
            <a:r>
              <a:rPr lang="zh-CN" altLang="en-US" i="1"/>
              <a:t>clf = DecisionTreeClassifier(random_state=14)</a:t>
            </a:r>
            <a:endParaRPr lang="zh-CN" altLang="en-US" i="1"/>
          </a:p>
        </p:txBody>
      </p:sp>
      <p:sp>
        <p:nvSpPr>
          <p:cNvPr id="7" name="文本框 6"/>
          <p:cNvSpPr txBox="1"/>
          <p:nvPr/>
        </p:nvSpPr>
        <p:spPr>
          <a:xfrm>
            <a:off x="393065" y="6278880"/>
            <a:ext cx="7581265" cy="368300"/>
          </a:xfrm>
          <a:prstGeom prst="rect">
            <a:avLst/>
          </a:prstGeom>
          <a:noFill/>
        </p:spPr>
        <p:txBody>
          <a:bodyPr wrap="square" rtlCol="0" anchor="t">
            <a:spAutoFit/>
          </a:bodyPr>
          <a:p>
            <a:r>
              <a:rPr lang="zh-CN" altLang="en-US" b="1">
                <a:solidFill>
                  <a:srgbClr val="FF0000"/>
                </a:solidFill>
              </a:rPr>
              <a:t>We used 14 for our random_state again</a:t>
            </a:r>
            <a:endParaRPr lang="zh-CN" altLang="en-US" b="1">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72440" y="890270"/>
            <a:ext cx="7686040" cy="2306955"/>
          </a:xfrm>
          <a:prstGeom prst="rect">
            <a:avLst/>
          </a:prstGeom>
          <a:noFill/>
        </p:spPr>
        <p:txBody>
          <a:bodyPr wrap="square" rtlCol="0" anchor="t">
            <a:spAutoFit/>
          </a:bodyPr>
          <a:p>
            <a:r>
              <a:rPr lang="zh-CN" altLang="en-US"/>
              <a:t>We now need to extract the dataset from our pandas data frame in order to use it with our scikit-learn classifier.</a:t>
            </a:r>
            <a:endParaRPr lang="zh-CN" altLang="en-US"/>
          </a:p>
          <a:p>
            <a:endParaRPr lang="zh-CN" altLang="en-US"/>
          </a:p>
          <a:p>
            <a:r>
              <a:rPr lang="zh-CN" altLang="en-US"/>
              <a:t>We do this by specifying the columns we wish to use and using the values parameter of a view of the data frame.</a:t>
            </a:r>
            <a:endParaRPr lang="zh-CN" altLang="en-US"/>
          </a:p>
          <a:p>
            <a:endParaRPr lang="zh-CN" altLang="en-US"/>
          </a:p>
          <a:p>
            <a:r>
              <a:rPr lang="zh-CN" altLang="en-US"/>
              <a:t>The following code creates a dataset using our last win values for both the home team and the visitor team:</a:t>
            </a:r>
            <a:endParaRPr lang="zh-CN" altLang="en-US"/>
          </a:p>
        </p:txBody>
      </p:sp>
      <p:sp>
        <p:nvSpPr>
          <p:cNvPr id="4" name="文本框 3"/>
          <p:cNvSpPr txBox="1"/>
          <p:nvPr/>
        </p:nvSpPr>
        <p:spPr>
          <a:xfrm>
            <a:off x="946150" y="3335655"/>
            <a:ext cx="823849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X_previouswins = dataset[["HomeLastWin", "VisitorLastWin"]].values</a:t>
            </a:r>
            <a:endParaRPr lang="zh-CN" altLang="en-US" i="1"/>
          </a:p>
        </p:txBody>
      </p:sp>
      <p:sp>
        <p:nvSpPr>
          <p:cNvPr id="5" name="文本框 4"/>
          <p:cNvSpPr txBox="1"/>
          <p:nvPr/>
        </p:nvSpPr>
        <p:spPr>
          <a:xfrm>
            <a:off x="478790" y="4059555"/>
            <a:ext cx="8186420" cy="922020"/>
          </a:xfrm>
          <a:prstGeom prst="rect">
            <a:avLst/>
          </a:prstGeom>
          <a:noFill/>
        </p:spPr>
        <p:txBody>
          <a:bodyPr wrap="square" rtlCol="0" anchor="t">
            <a:spAutoFit/>
          </a:bodyPr>
          <a:p>
            <a:r>
              <a:rPr lang="zh-CN" altLang="en-US" b="1"/>
              <a:t>Decision trees</a:t>
            </a:r>
            <a:r>
              <a:rPr lang="zh-CN" altLang="en-US"/>
              <a:t> are estimators, as introduced </a:t>
            </a:r>
            <a:r>
              <a:rPr lang="en-US" altLang="zh-CN"/>
              <a:t>before</a:t>
            </a:r>
            <a:r>
              <a:rPr lang="zh-CN" altLang="en-US"/>
              <a:t>, Classifying with scikit-learn Estimators, and therefore have fit and predict methods. We can also use the </a:t>
            </a:r>
            <a:r>
              <a:rPr lang="zh-CN" altLang="en-US" i="1"/>
              <a:t>cross_val_score</a:t>
            </a:r>
            <a:r>
              <a:rPr lang="zh-CN" altLang="en-US"/>
              <a:t> method to get the average score (as we did previously):</a:t>
            </a:r>
            <a:endParaRPr lang="zh-CN" altLang="en-US"/>
          </a:p>
        </p:txBody>
      </p:sp>
      <p:sp>
        <p:nvSpPr>
          <p:cNvPr id="6" name="文本框 5"/>
          <p:cNvSpPr txBox="1"/>
          <p:nvPr/>
        </p:nvSpPr>
        <p:spPr>
          <a:xfrm>
            <a:off x="946150" y="5144770"/>
            <a:ext cx="8238490"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scores = cross_val_score(clf, X_previouswins, y_true, scoring='accuracy')</a:t>
            </a:r>
            <a:endParaRPr lang="zh-CN" altLang="en-US" i="1"/>
          </a:p>
          <a:p>
            <a:pPr marL="285750" indent="-285750">
              <a:buFont typeface="Arial" panose="020B0604020202020204" pitchFamily="34" charset="0"/>
              <a:buChar char="•"/>
            </a:pPr>
            <a:r>
              <a:rPr lang="zh-CN" altLang="en-US" i="1"/>
              <a:t>print("Accuracy: {0:.1f}%".format(np.mean(scores) * 100))</a:t>
            </a:r>
            <a:endParaRPr lang="zh-CN" altLang="en-US" i="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8485" y="909955"/>
            <a:ext cx="7987665" cy="1198880"/>
          </a:xfrm>
          <a:prstGeom prst="rect">
            <a:avLst/>
          </a:prstGeom>
          <a:noFill/>
        </p:spPr>
        <p:txBody>
          <a:bodyPr wrap="square" rtlCol="0" anchor="t">
            <a:spAutoFit/>
          </a:bodyPr>
          <a:p>
            <a:r>
              <a:rPr lang="zh-CN" altLang="en-US"/>
              <a:t>This scores 56.1 percent: we are better than choosing randomly! We should be able to do better. </a:t>
            </a:r>
            <a:r>
              <a:rPr lang="zh-CN" altLang="en-US" i="1"/>
              <a:t>Feature engineering</a:t>
            </a:r>
            <a:r>
              <a:rPr lang="zh-CN" altLang="en-US"/>
              <a:t> is one of the most difficult tasks in data mining, and choosing good features is key to getting good outcomes—more so than choosing the right algorithm!</a:t>
            </a:r>
            <a:endParaRPr lang="zh-CN" altLang="en-US"/>
          </a:p>
        </p:txBody>
      </p:sp>
      <p:sp>
        <p:nvSpPr>
          <p:cNvPr id="4" name="文本框 3"/>
          <p:cNvSpPr txBox="1"/>
          <p:nvPr/>
        </p:nvSpPr>
        <p:spPr>
          <a:xfrm>
            <a:off x="578485" y="2355850"/>
            <a:ext cx="7212965" cy="521970"/>
          </a:xfrm>
          <a:prstGeom prst="rect">
            <a:avLst/>
          </a:prstGeom>
          <a:noFill/>
        </p:spPr>
        <p:txBody>
          <a:bodyPr wrap="square" rtlCol="0" anchor="t">
            <a:spAutoFit/>
          </a:bodyPr>
          <a:p>
            <a:r>
              <a:rPr lang="zh-CN" altLang="en-US" sz="2800" b="1"/>
              <a:t>Sports outcome prediction</a:t>
            </a:r>
            <a:endParaRPr lang="zh-CN" altLang="en-US" sz="2800" b="1"/>
          </a:p>
        </p:txBody>
      </p:sp>
      <p:sp>
        <p:nvSpPr>
          <p:cNvPr id="5" name="文本框 4"/>
          <p:cNvSpPr txBox="1"/>
          <p:nvPr/>
        </p:nvSpPr>
        <p:spPr>
          <a:xfrm>
            <a:off x="578485" y="3137535"/>
            <a:ext cx="7987665" cy="922020"/>
          </a:xfrm>
          <a:prstGeom prst="rect">
            <a:avLst/>
          </a:prstGeom>
          <a:noFill/>
        </p:spPr>
        <p:txBody>
          <a:bodyPr wrap="square" rtlCol="0" anchor="t">
            <a:spAutoFit/>
          </a:bodyPr>
          <a:p>
            <a:r>
              <a:rPr lang="zh-CN" altLang="en-US"/>
              <a:t>We may be able to do better by trying other features. We have a method for</a:t>
            </a:r>
            <a:endParaRPr lang="zh-CN" altLang="en-US"/>
          </a:p>
          <a:p>
            <a:r>
              <a:rPr lang="zh-CN" altLang="en-US"/>
              <a:t>testing how accurate our models are. The </a:t>
            </a:r>
            <a:r>
              <a:rPr lang="zh-CN" altLang="en-US" i="1"/>
              <a:t>cross_val_score</a:t>
            </a:r>
            <a:r>
              <a:rPr lang="zh-CN" altLang="en-US"/>
              <a:t> method allows us</a:t>
            </a:r>
            <a:endParaRPr lang="zh-CN" altLang="en-US"/>
          </a:p>
          <a:p>
            <a:r>
              <a:rPr lang="zh-CN" altLang="en-US"/>
              <a:t>to try new features.</a:t>
            </a:r>
            <a:endParaRPr lang="zh-CN" altLang="en-US"/>
          </a:p>
        </p:txBody>
      </p:sp>
      <p:sp>
        <p:nvSpPr>
          <p:cNvPr id="6" name="文本框 5"/>
          <p:cNvSpPr txBox="1"/>
          <p:nvPr/>
        </p:nvSpPr>
        <p:spPr>
          <a:xfrm>
            <a:off x="577850" y="4059555"/>
            <a:ext cx="7987665" cy="2584450"/>
          </a:xfrm>
          <a:prstGeom prst="rect">
            <a:avLst/>
          </a:prstGeom>
          <a:noFill/>
        </p:spPr>
        <p:txBody>
          <a:bodyPr wrap="square" rtlCol="0" anchor="t">
            <a:spAutoFit/>
          </a:bodyPr>
          <a:p>
            <a:r>
              <a:rPr lang="zh-CN" altLang="en-US"/>
              <a:t>There are many possible features we could use, but we will try the following</a:t>
            </a:r>
            <a:endParaRPr lang="zh-CN" altLang="en-US"/>
          </a:p>
          <a:p>
            <a:r>
              <a:rPr lang="zh-CN" altLang="en-US"/>
              <a:t>questions:</a:t>
            </a:r>
            <a:endParaRPr lang="zh-CN" altLang="en-US"/>
          </a:p>
          <a:p>
            <a:endParaRPr lang="zh-CN" altLang="en-US"/>
          </a:p>
          <a:p>
            <a:pPr lvl="1"/>
            <a:r>
              <a:rPr lang="zh-CN" altLang="en-US"/>
              <a:t>• Which team is considered better generally?</a:t>
            </a:r>
            <a:endParaRPr lang="zh-CN" altLang="en-US"/>
          </a:p>
          <a:p>
            <a:pPr lvl="1"/>
            <a:r>
              <a:rPr lang="zh-CN" altLang="en-US"/>
              <a:t>• Which team won their last encounter?</a:t>
            </a:r>
            <a:endParaRPr lang="zh-CN" altLang="en-US"/>
          </a:p>
          <a:p>
            <a:endParaRPr lang="zh-CN" altLang="en-US"/>
          </a:p>
          <a:p>
            <a:r>
              <a:rPr lang="zh-CN" altLang="en-US"/>
              <a:t>We will also try putting the raw teams into the algorithm to check whether the</a:t>
            </a:r>
            <a:endParaRPr lang="zh-CN" altLang="en-US"/>
          </a:p>
          <a:p>
            <a:r>
              <a:rPr lang="zh-CN" altLang="en-US"/>
              <a:t>algorithm can learn a model that checks how different teams play against each other.</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32435" y="717550"/>
            <a:ext cx="5830570" cy="521970"/>
          </a:xfrm>
          <a:prstGeom prst="rect">
            <a:avLst/>
          </a:prstGeom>
          <a:noFill/>
        </p:spPr>
        <p:txBody>
          <a:bodyPr wrap="square" rtlCol="0" anchor="t">
            <a:spAutoFit/>
          </a:bodyPr>
          <a:p>
            <a:r>
              <a:rPr lang="zh-CN" altLang="en-US" sz="2800" b="1"/>
              <a:t>Putting it all together</a:t>
            </a:r>
            <a:endParaRPr lang="zh-CN" altLang="en-US" sz="2800" b="1"/>
          </a:p>
        </p:txBody>
      </p:sp>
      <p:sp>
        <p:nvSpPr>
          <p:cNvPr id="4" name="文本框 3"/>
          <p:cNvSpPr txBox="1"/>
          <p:nvPr/>
        </p:nvSpPr>
        <p:spPr>
          <a:xfrm>
            <a:off x="432435" y="1239520"/>
            <a:ext cx="8171815" cy="3692525"/>
          </a:xfrm>
          <a:prstGeom prst="rect">
            <a:avLst/>
          </a:prstGeom>
          <a:noFill/>
        </p:spPr>
        <p:txBody>
          <a:bodyPr wrap="square" rtlCol="0" anchor="t">
            <a:spAutoFit/>
          </a:bodyPr>
          <a:p>
            <a:r>
              <a:rPr lang="zh-CN" altLang="en-US"/>
              <a:t>For the first feature, we will create a feature that tells us if the home team is generally better than the visitors. To do this, we will load the standings (also called a ladder in some sports) from the NBA in the previous season. A team will be considered better if it ranked higher in 2013 than the other team.</a:t>
            </a:r>
            <a:endParaRPr lang="zh-CN" altLang="en-US"/>
          </a:p>
          <a:p>
            <a:endParaRPr lang="zh-CN" altLang="en-US"/>
          </a:p>
          <a:p>
            <a:r>
              <a:rPr lang="zh-CN" altLang="en-US"/>
              <a:t>To obtain the standings data, perform the following steps </a:t>
            </a:r>
            <a:r>
              <a:rPr lang="en-US" altLang="zh-CN"/>
              <a:t>(Already got)</a:t>
            </a:r>
            <a:r>
              <a:rPr lang="zh-CN" altLang="en-US"/>
              <a:t>:</a:t>
            </a:r>
            <a:endParaRPr lang="zh-CN" altLang="en-US"/>
          </a:p>
          <a:p>
            <a:r>
              <a:rPr lang="zh-CN" altLang="en-US"/>
              <a:t>1. Navigate to http://www.basketball-reference.com/leagues/NBA_2013_</a:t>
            </a:r>
            <a:endParaRPr lang="zh-CN" altLang="en-US"/>
          </a:p>
          <a:p>
            <a:r>
              <a:rPr lang="zh-CN" altLang="en-US"/>
              <a:t>standings.html in your web browser.</a:t>
            </a:r>
            <a:endParaRPr lang="zh-CN" altLang="en-US"/>
          </a:p>
          <a:p>
            <a:r>
              <a:rPr lang="zh-CN" altLang="en-US"/>
              <a:t>2. Select Expanded Standings to get a single list for the entire league.</a:t>
            </a:r>
            <a:endParaRPr lang="zh-CN" altLang="en-US"/>
          </a:p>
          <a:p>
            <a:r>
              <a:rPr lang="zh-CN" altLang="en-US"/>
              <a:t>3. Click on the Export link.</a:t>
            </a:r>
            <a:endParaRPr lang="zh-CN" altLang="en-US"/>
          </a:p>
          <a:p>
            <a:r>
              <a:rPr lang="zh-CN" altLang="en-US"/>
              <a:t>4. Save the downloaded file in your data folder.</a:t>
            </a:r>
            <a:endParaRPr lang="zh-CN" altLang="en-US"/>
          </a:p>
          <a:p>
            <a:endParaRPr lang="zh-CN" altLang="en-US"/>
          </a:p>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143000" y="1998345"/>
            <a:ext cx="668655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standings_filename = os.path.join(data_folder,"leagues_NBA_2013_standings_expanded-standings.csv")</a:t>
            </a:r>
            <a:endParaRPr lang="zh-CN" altLang="en-US" i="1"/>
          </a:p>
          <a:p>
            <a:pPr marL="285750" indent="-285750">
              <a:buFont typeface="Arial" panose="020B0604020202020204" pitchFamily="34" charset="0"/>
              <a:buChar char="•"/>
            </a:pPr>
            <a:r>
              <a:rPr lang="zh-CN" altLang="en-US" i="1"/>
              <a:t>standings = pd.read_csv(standings_filename, skiprows=[0,1])</a:t>
            </a:r>
            <a:endParaRPr lang="zh-CN" altLang="en-US" i="1"/>
          </a:p>
        </p:txBody>
      </p:sp>
      <p:sp>
        <p:nvSpPr>
          <p:cNvPr id="4" name="文本框 3"/>
          <p:cNvSpPr txBox="1"/>
          <p:nvPr/>
        </p:nvSpPr>
        <p:spPr>
          <a:xfrm>
            <a:off x="658495" y="895985"/>
            <a:ext cx="7562850" cy="922020"/>
          </a:xfrm>
          <a:prstGeom prst="rect">
            <a:avLst/>
          </a:prstGeom>
          <a:noFill/>
        </p:spPr>
        <p:txBody>
          <a:bodyPr wrap="square" rtlCol="0" anchor="t">
            <a:spAutoFit/>
          </a:bodyPr>
          <a:p>
            <a:r>
              <a:rPr lang="zh-CN" altLang="en-US">
                <a:sym typeface="+mn-ea"/>
              </a:rPr>
              <a:t>Back in your IPython Notebook, enter the following lines into a new cell. You'll need to ensure that the file was saved into the location pointed to by the </a:t>
            </a:r>
            <a:r>
              <a:rPr lang="zh-CN" altLang="en-US" i="1">
                <a:sym typeface="+mn-ea"/>
              </a:rPr>
              <a:t>data_folder</a:t>
            </a:r>
            <a:r>
              <a:rPr lang="zh-CN" altLang="en-US">
                <a:sym typeface="+mn-ea"/>
              </a:rPr>
              <a:t> variable. The code is as follows:</a:t>
            </a:r>
            <a:endParaRPr lang="zh-CN" altLang="en-US"/>
          </a:p>
        </p:txBody>
      </p:sp>
      <p:sp>
        <p:nvSpPr>
          <p:cNvPr id="5" name="文本框 4"/>
          <p:cNvSpPr txBox="1"/>
          <p:nvPr/>
        </p:nvSpPr>
        <p:spPr>
          <a:xfrm>
            <a:off x="658495" y="3585845"/>
            <a:ext cx="7562850" cy="645160"/>
          </a:xfrm>
          <a:prstGeom prst="rect">
            <a:avLst/>
          </a:prstGeom>
          <a:noFill/>
        </p:spPr>
        <p:txBody>
          <a:bodyPr wrap="square" rtlCol="0" anchor="t">
            <a:spAutoFit/>
          </a:bodyPr>
          <a:p>
            <a:r>
              <a:rPr lang="zh-CN" altLang="en-US"/>
              <a:t>You can view the ladder by just typing </a:t>
            </a:r>
            <a:r>
              <a:rPr lang="zh-CN" altLang="en-US" i="1"/>
              <a:t>standings </a:t>
            </a:r>
            <a:r>
              <a:rPr lang="zh-CN" altLang="en-US"/>
              <a:t>into a new cell and running the code:</a:t>
            </a:r>
            <a:endParaRPr lang="zh-CN" altLang="en-US"/>
          </a:p>
        </p:txBody>
      </p:sp>
      <p:sp>
        <p:nvSpPr>
          <p:cNvPr id="6" name="文本框 5"/>
          <p:cNvSpPr txBox="1"/>
          <p:nvPr/>
        </p:nvSpPr>
        <p:spPr>
          <a:xfrm>
            <a:off x="1143000" y="445643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Standings</a:t>
            </a:r>
            <a:endParaRPr lang="zh-CN" altLang="en-US" i="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9575" y="736600"/>
            <a:ext cx="5106035" cy="368300"/>
          </a:xfrm>
          <a:prstGeom prst="rect">
            <a:avLst/>
          </a:prstGeom>
          <a:noFill/>
        </p:spPr>
        <p:txBody>
          <a:bodyPr wrap="square" rtlCol="0" anchor="t">
            <a:spAutoFit/>
          </a:bodyPr>
          <a:p>
            <a:r>
              <a:rPr lang="zh-CN" altLang="en-US"/>
              <a:t>The output is as follows:</a:t>
            </a:r>
            <a:endParaRPr lang="zh-CN" altLang="en-US"/>
          </a:p>
        </p:txBody>
      </p:sp>
      <p:pic>
        <p:nvPicPr>
          <p:cNvPr id="4" name="图片 3"/>
          <p:cNvPicPr>
            <a:picLocks noChangeAspect="1"/>
          </p:cNvPicPr>
          <p:nvPr/>
        </p:nvPicPr>
        <p:blipFill>
          <a:blip r:embed="rId1"/>
          <a:stretch>
            <a:fillRect/>
          </a:stretch>
        </p:blipFill>
        <p:spPr>
          <a:xfrm>
            <a:off x="408940" y="1264285"/>
            <a:ext cx="8325485" cy="2566670"/>
          </a:xfrm>
          <a:prstGeom prst="rect">
            <a:avLst/>
          </a:prstGeom>
        </p:spPr>
      </p:pic>
      <p:sp>
        <p:nvSpPr>
          <p:cNvPr id="5" name="文本框 4"/>
          <p:cNvSpPr txBox="1"/>
          <p:nvPr/>
        </p:nvSpPr>
        <p:spPr>
          <a:xfrm>
            <a:off x="408940" y="3933190"/>
            <a:ext cx="8325485" cy="922020"/>
          </a:xfrm>
          <a:prstGeom prst="rect">
            <a:avLst/>
          </a:prstGeom>
          <a:noFill/>
        </p:spPr>
        <p:txBody>
          <a:bodyPr wrap="square" rtlCol="0" anchor="t">
            <a:spAutoFit/>
          </a:bodyPr>
          <a:p>
            <a:r>
              <a:rPr lang="zh-CN" altLang="en-US"/>
              <a:t>Next, we create a new feature using a similar pattern to the previous feature.</a:t>
            </a:r>
            <a:endParaRPr lang="zh-CN" altLang="en-US"/>
          </a:p>
          <a:p>
            <a:r>
              <a:rPr lang="zh-CN" altLang="en-US"/>
              <a:t>We iterate over the rows, looking up the standings for the home team and visitor</a:t>
            </a:r>
            <a:endParaRPr lang="zh-CN" altLang="en-US"/>
          </a:p>
          <a:p>
            <a:r>
              <a:rPr lang="zh-CN" altLang="en-US"/>
              <a:t>team. The code is as follows:</a:t>
            </a:r>
            <a:endParaRPr lang="zh-CN" altLang="en-US"/>
          </a:p>
        </p:txBody>
      </p:sp>
      <p:sp>
        <p:nvSpPr>
          <p:cNvPr id="6" name="文本框 5"/>
          <p:cNvSpPr txBox="1"/>
          <p:nvPr/>
        </p:nvSpPr>
        <p:spPr>
          <a:xfrm>
            <a:off x="1054735" y="5131435"/>
            <a:ext cx="8325485"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dataset["HomeTeamRanksHigher"] = 0</a:t>
            </a:r>
            <a:endParaRPr lang="zh-CN" altLang="en-US" i="1"/>
          </a:p>
          <a:p>
            <a:pPr marL="285750" indent="-285750">
              <a:buFont typeface="Arial" panose="020B0604020202020204" pitchFamily="34" charset="0"/>
              <a:buChar char="•"/>
            </a:pPr>
            <a:r>
              <a:rPr lang="zh-CN" altLang="en-US" i="1"/>
              <a:t>for index, row in dataset.iterrows():</a:t>
            </a:r>
            <a:endParaRPr lang="zh-CN" altLang="en-US" i="1"/>
          </a:p>
          <a:p>
            <a:pPr marL="285750" indent="-285750">
              <a:buFont typeface="Arial" panose="020B0604020202020204" pitchFamily="34" charset="0"/>
              <a:buChar char="•"/>
            </a:pPr>
            <a:r>
              <a:rPr lang="zh-CN" altLang="en-US" i="1"/>
              <a:t>home_team = row["Home Team"]</a:t>
            </a:r>
            <a:endParaRPr lang="zh-CN" altLang="en-US" i="1"/>
          </a:p>
          <a:p>
            <a:pPr marL="285750" indent="-285750">
              <a:buFont typeface="Arial" panose="020B0604020202020204" pitchFamily="34" charset="0"/>
              <a:buChar char="•"/>
            </a:pPr>
            <a:r>
              <a:rPr lang="zh-CN" altLang="en-US" i="1"/>
              <a:t>visitor_team = row["Visitor Team"]</a:t>
            </a:r>
            <a:endParaRPr lang="zh-CN" altLang="en-US" i="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8930" y="474980"/>
            <a:ext cx="8485505" cy="5908040"/>
          </a:xfrm>
          <a:prstGeom prst="rect">
            <a:avLst/>
          </a:prstGeom>
          <a:noFill/>
        </p:spPr>
        <p:txBody>
          <a:bodyPr wrap="square" rtlCol="0" anchor="t">
            <a:spAutoFit/>
          </a:bodyPr>
          <a:p>
            <a:r>
              <a:rPr lang="zh-CN" altLang="en-US"/>
              <a:t>As an important adjustment to the data, a team was renamed between the 2013 and 2014 seasons (but it was still the same team). </a:t>
            </a:r>
            <a:endParaRPr lang="zh-CN" altLang="en-US"/>
          </a:p>
          <a:p>
            <a:endParaRPr lang="zh-CN" altLang="en-US"/>
          </a:p>
          <a:p>
            <a:r>
              <a:rPr lang="zh-CN" altLang="en-US"/>
              <a:t>This is an example of one of the many different things that can happen when trying to integrate data! We will need to adjust the team lookup, ensuring we get the correct team's ranking:</a:t>
            </a:r>
            <a:endParaRPr lang="zh-CN" altLang="en-US"/>
          </a:p>
          <a:p>
            <a:endParaRPr lang="zh-CN" altLang="en-US"/>
          </a:p>
          <a:p>
            <a:pPr marL="742950" lvl="1" indent="-285750">
              <a:buFont typeface="Arial" panose="020B0604020202020204" pitchFamily="34" charset="0"/>
              <a:buChar char="•"/>
            </a:pPr>
            <a:r>
              <a:rPr lang="zh-CN" altLang="en-US" i="1"/>
              <a:t>if home_team == "New Orleans Pelicans":</a:t>
            </a:r>
            <a:endParaRPr lang="zh-CN" altLang="en-US" i="1"/>
          </a:p>
          <a:p>
            <a:pPr marL="742950" lvl="1" indent="-285750">
              <a:buFont typeface="Arial" panose="020B0604020202020204" pitchFamily="34" charset="0"/>
              <a:buChar char="•"/>
            </a:pPr>
            <a:r>
              <a:rPr lang="zh-CN" altLang="en-US" i="1"/>
              <a:t>home_team = "New Orleans Hornets"</a:t>
            </a:r>
            <a:endParaRPr lang="zh-CN" altLang="en-US" i="1"/>
          </a:p>
          <a:p>
            <a:pPr marL="742950" lvl="1" indent="-285750">
              <a:buFont typeface="Arial" panose="020B0604020202020204" pitchFamily="34" charset="0"/>
              <a:buChar char="•"/>
            </a:pPr>
            <a:r>
              <a:rPr lang="zh-CN" altLang="en-US" i="1"/>
              <a:t>elif visitor_team == "New Orleans Pelicans":</a:t>
            </a:r>
            <a:endParaRPr lang="zh-CN" altLang="en-US" i="1"/>
          </a:p>
          <a:p>
            <a:pPr marL="742950" lvl="1" indent="-285750">
              <a:buFont typeface="Arial" panose="020B0604020202020204" pitchFamily="34" charset="0"/>
              <a:buChar char="•"/>
            </a:pPr>
            <a:r>
              <a:rPr lang="zh-CN" altLang="en-US" i="1"/>
              <a:t>visitor_team = "New Orleans Hornets"</a:t>
            </a:r>
            <a:endParaRPr lang="zh-CN" altLang="en-US" i="1"/>
          </a:p>
          <a:p>
            <a:pPr marL="285750" indent="-285750"/>
            <a:endParaRPr lang="zh-CN" altLang="en-US"/>
          </a:p>
          <a:p>
            <a:pPr marL="285750" indent="-285750"/>
            <a:r>
              <a:rPr lang="zh-CN" altLang="en-US"/>
              <a:t>Now we can get the rankings for each team. </a:t>
            </a:r>
            <a:endParaRPr lang="zh-CN" altLang="en-US"/>
          </a:p>
          <a:p>
            <a:pPr marL="285750" indent="-285750"/>
            <a:r>
              <a:rPr lang="zh-CN" altLang="en-US"/>
              <a:t>We then compare them and update the feature in the row:</a:t>
            </a:r>
            <a:endParaRPr lang="zh-CN" altLang="en-US"/>
          </a:p>
          <a:p>
            <a:pPr marL="285750" indent="-285750"/>
            <a:endParaRPr lang="en-US" altLang="zh-CN"/>
          </a:p>
          <a:p>
            <a:pPr marL="742950" lvl="1" indent="-285750">
              <a:buFont typeface="Arial" panose="020B0604020202020204" pitchFamily="34" charset="0"/>
              <a:buChar char="•"/>
            </a:pPr>
            <a:r>
              <a:rPr lang="zh-CN" altLang="en-US" i="1"/>
              <a:t>home_rank = standings[standings["Team"] ==</a:t>
            </a:r>
            <a:endParaRPr lang="zh-CN" altLang="en-US" i="1"/>
          </a:p>
          <a:p>
            <a:pPr marL="742950" lvl="1" indent="-285750">
              <a:buFont typeface="Arial" panose="020B0604020202020204" pitchFamily="34" charset="0"/>
              <a:buChar char="•"/>
            </a:pPr>
            <a:r>
              <a:rPr lang="zh-CN" altLang="en-US" i="1"/>
              <a:t>home_team]["Rk"].values[0]</a:t>
            </a:r>
            <a:endParaRPr lang="zh-CN" altLang="en-US" i="1"/>
          </a:p>
          <a:p>
            <a:pPr marL="742950" lvl="1" indent="-285750">
              <a:buFont typeface="Arial" panose="020B0604020202020204" pitchFamily="34" charset="0"/>
              <a:buChar char="•"/>
            </a:pPr>
            <a:r>
              <a:rPr lang="zh-CN" altLang="en-US" i="1"/>
              <a:t>visitor_rank = standings[standings["Team"] ==</a:t>
            </a:r>
            <a:endParaRPr lang="zh-CN" altLang="en-US" i="1"/>
          </a:p>
          <a:p>
            <a:pPr marL="742950" lvl="1" indent="-285750">
              <a:buFont typeface="Arial" panose="020B0604020202020204" pitchFamily="34" charset="0"/>
              <a:buChar char="•"/>
            </a:pPr>
            <a:r>
              <a:rPr lang="zh-CN" altLang="en-US" i="1"/>
              <a:t>visitor_team]["Rk"].values[0]</a:t>
            </a:r>
            <a:endParaRPr lang="zh-CN" altLang="en-US" i="1"/>
          </a:p>
          <a:p>
            <a:pPr marL="742950" lvl="1" indent="-285750">
              <a:buFont typeface="Arial" panose="020B0604020202020204" pitchFamily="34" charset="0"/>
              <a:buChar char="•"/>
            </a:pPr>
            <a:r>
              <a:rPr lang="zh-CN" altLang="en-US" i="1"/>
              <a:t>row["HomeTeamRanksHigher"] = int(home_rank &gt; visitor_rank)</a:t>
            </a:r>
            <a:endParaRPr lang="zh-CN" altLang="en-US" i="1"/>
          </a:p>
          <a:p>
            <a:pPr marL="742950" lvl="1" indent="-285750">
              <a:buFont typeface="Arial" panose="020B0604020202020204" pitchFamily="34" charset="0"/>
              <a:buChar char="•"/>
            </a:pPr>
            <a:r>
              <a:rPr lang="zh-CN" altLang="en-US" i="1"/>
              <a:t>dataset.ix[index] = row</a:t>
            </a:r>
            <a:endParaRPr lang="zh-CN" altLang="en-US" i="1"/>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73685" y="802005"/>
            <a:ext cx="8383270" cy="4799965"/>
          </a:xfrm>
          <a:prstGeom prst="rect">
            <a:avLst/>
          </a:prstGeom>
          <a:noFill/>
        </p:spPr>
        <p:txBody>
          <a:bodyPr wrap="square" rtlCol="0" anchor="t">
            <a:spAutoFit/>
          </a:bodyPr>
          <a:p>
            <a:r>
              <a:rPr lang="zh-CN" altLang="en-US"/>
              <a:t>Next, we use the cross_val_score function to test the result. First, we extract</a:t>
            </a:r>
            <a:endParaRPr lang="zh-CN" altLang="en-US"/>
          </a:p>
          <a:p>
            <a:r>
              <a:rPr lang="zh-CN" altLang="en-US"/>
              <a:t>the dataset:</a:t>
            </a:r>
            <a:endParaRPr lang="zh-CN" altLang="en-US"/>
          </a:p>
          <a:p>
            <a:endParaRPr lang="zh-CN" altLang="en-US"/>
          </a:p>
          <a:p>
            <a:pPr marL="1200150" lvl="2" indent="-285750">
              <a:buFont typeface="Arial" panose="020B0604020202020204" pitchFamily="34" charset="0"/>
              <a:buChar char="•"/>
            </a:pPr>
            <a:r>
              <a:rPr lang="zh-CN" altLang="en-US" i="1"/>
              <a:t>X_homehigher = dataset[["HomeLastWin", "VisitorLastWin",</a:t>
            </a:r>
            <a:endParaRPr lang="zh-CN" altLang="en-US" i="1"/>
          </a:p>
          <a:p>
            <a:pPr marL="1200150" lvl="2" indent="-285750">
              <a:buFont typeface="Arial" panose="020B0604020202020204" pitchFamily="34" charset="0"/>
              <a:buChar char="•"/>
            </a:pPr>
            <a:r>
              <a:rPr lang="zh-CN" altLang="en-US" i="1"/>
              <a:t>"HomeTeamRanksHigher"]].values</a:t>
            </a:r>
            <a:endParaRPr lang="zh-CN" altLang="en-US" i="1"/>
          </a:p>
          <a:p>
            <a:pPr marL="1200150" lvl="2" indent="-285750">
              <a:buFont typeface="Arial" panose="020B0604020202020204" pitchFamily="34" charset="0"/>
              <a:buChar char="•"/>
            </a:pPr>
            <a:r>
              <a:rPr lang="zh-CN" altLang="en-US" i="1"/>
              <a:t>Then, we create a new DecisionTreeClassifier and run the evaluation:</a:t>
            </a:r>
            <a:endParaRPr lang="zh-CN" altLang="en-US" i="1"/>
          </a:p>
          <a:p>
            <a:pPr marL="1200150" lvl="2" indent="-285750">
              <a:buFont typeface="Arial" panose="020B0604020202020204" pitchFamily="34" charset="0"/>
              <a:buChar char="•"/>
            </a:pPr>
            <a:r>
              <a:rPr lang="zh-CN" altLang="en-US" i="1"/>
              <a:t>clf = DecisionTreeClassifier(random_state=14)</a:t>
            </a:r>
            <a:endParaRPr lang="zh-CN" altLang="en-US" i="1"/>
          </a:p>
          <a:p>
            <a:pPr marL="1200150" lvl="2" indent="-285750">
              <a:buFont typeface="Arial" panose="020B0604020202020204" pitchFamily="34" charset="0"/>
              <a:buChar char="•"/>
            </a:pPr>
            <a:r>
              <a:rPr lang="zh-CN" altLang="en-US" i="1"/>
              <a:t>scores = cross_val_score(clf, X_homehigher, y_true,</a:t>
            </a:r>
            <a:endParaRPr lang="zh-CN" altLang="en-US" i="1"/>
          </a:p>
          <a:p>
            <a:pPr marL="1200150" lvl="2" indent="-285750">
              <a:buFont typeface="Arial" panose="020B0604020202020204" pitchFamily="34" charset="0"/>
              <a:buChar char="•"/>
            </a:pPr>
            <a:r>
              <a:rPr lang="zh-CN" altLang="en-US" i="1"/>
              <a:t>scoring='accuracy')</a:t>
            </a:r>
            <a:endParaRPr lang="zh-CN" altLang="en-US" i="1"/>
          </a:p>
          <a:p>
            <a:pPr marL="1200150" lvl="2" indent="-285750">
              <a:buFont typeface="Arial" panose="020B0604020202020204" pitchFamily="34" charset="0"/>
              <a:buChar char="•"/>
            </a:pPr>
            <a:r>
              <a:rPr lang="zh-CN" altLang="en-US" i="1"/>
              <a:t>print("Accuracy: {0:.1f}%".format(np.mean(scores) * 100))</a:t>
            </a:r>
            <a:endParaRPr lang="zh-CN" altLang="en-US" i="1"/>
          </a:p>
          <a:p>
            <a:pPr marL="285750" indent="-285750"/>
            <a:endParaRPr lang="zh-CN" altLang="en-US"/>
          </a:p>
          <a:p>
            <a:pPr marL="285750" indent="-285750"/>
            <a:r>
              <a:rPr lang="zh-CN" altLang="en-US"/>
              <a:t>This now scores 60.3 percent—even better than our previous result. Can we</a:t>
            </a:r>
            <a:endParaRPr lang="zh-CN" altLang="en-US"/>
          </a:p>
          <a:p>
            <a:r>
              <a:rPr lang="zh-CN" altLang="en-US"/>
              <a:t>do better?</a:t>
            </a:r>
            <a:endParaRPr lang="zh-CN" altLang="en-US"/>
          </a:p>
          <a:p>
            <a:endParaRPr lang="zh-CN" altLang="en-US"/>
          </a:p>
          <a:p>
            <a:r>
              <a:rPr lang="zh-CN" altLang="en-US"/>
              <a:t>Next, let's test which of the two teams won their last match. While rankings can give some hints on who won (the higher ranked team is more likely to win), sometimes teams play better against other teams. </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0365" y="922655"/>
            <a:ext cx="8288020" cy="1476375"/>
          </a:xfrm>
          <a:prstGeom prst="rect">
            <a:avLst/>
          </a:prstGeom>
          <a:noFill/>
        </p:spPr>
        <p:txBody>
          <a:bodyPr wrap="square" rtlCol="0" anchor="t">
            <a:spAutoFit/>
          </a:bodyPr>
          <a:p>
            <a:r>
              <a:rPr lang="zh-CN" altLang="en-US">
                <a:sym typeface="+mn-ea"/>
              </a:rPr>
              <a:t>There are many reasons for this – for example, some teams may have strategies that work against other teams really well. </a:t>
            </a:r>
            <a:endParaRPr lang="zh-CN" altLang="en-US">
              <a:sym typeface="+mn-ea"/>
            </a:endParaRPr>
          </a:p>
          <a:p>
            <a:endParaRPr lang="zh-CN" altLang="en-US">
              <a:sym typeface="+mn-ea"/>
            </a:endParaRPr>
          </a:p>
          <a:p>
            <a:r>
              <a:rPr lang="zh-CN" altLang="en-US">
                <a:sym typeface="+mn-ea"/>
              </a:rPr>
              <a:t>Following our previous pattern, we create a dictionary to store the winner of the past game and create a new feature in our data frame. The code is as follows:</a:t>
            </a:r>
            <a:endParaRPr lang="zh-CN" altLang="en-US"/>
          </a:p>
        </p:txBody>
      </p:sp>
      <p:sp>
        <p:nvSpPr>
          <p:cNvPr id="4" name="文本框 3"/>
          <p:cNvSpPr txBox="1"/>
          <p:nvPr/>
        </p:nvSpPr>
        <p:spPr>
          <a:xfrm>
            <a:off x="669925" y="2399030"/>
            <a:ext cx="6699250" cy="645160"/>
          </a:xfrm>
          <a:prstGeom prst="rect">
            <a:avLst/>
          </a:prstGeom>
          <a:noFill/>
        </p:spPr>
        <p:txBody>
          <a:bodyPr wrap="square" rtlCol="0" anchor="t">
            <a:spAutoFit/>
          </a:bodyPr>
          <a:p>
            <a:pPr marL="742950" lvl="1" indent="-285750">
              <a:buFont typeface="Arial" panose="020B0604020202020204" pitchFamily="34" charset="0"/>
              <a:buChar char="•"/>
            </a:pPr>
            <a:r>
              <a:rPr lang="zh-CN" altLang="en-US" i="1"/>
              <a:t>last_match_winner = defaultdict(int)</a:t>
            </a:r>
            <a:endParaRPr lang="zh-CN" altLang="en-US" i="1"/>
          </a:p>
          <a:p>
            <a:pPr marL="742950" lvl="1" indent="-285750">
              <a:buFont typeface="Arial" panose="020B0604020202020204" pitchFamily="34" charset="0"/>
              <a:buChar char="•"/>
            </a:pPr>
            <a:r>
              <a:rPr lang="zh-CN" altLang="en-US" i="1"/>
              <a:t>dataset["HomeTeamWonLast"] = 0</a:t>
            </a:r>
            <a:endParaRPr lang="zh-CN" altLang="en-US" i="1"/>
          </a:p>
        </p:txBody>
      </p:sp>
      <p:sp>
        <p:nvSpPr>
          <p:cNvPr id="5" name="文本框 4"/>
          <p:cNvSpPr txBox="1"/>
          <p:nvPr/>
        </p:nvSpPr>
        <p:spPr>
          <a:xfrm>
            <a:off x="380365" y="3132455"/>
            <a:ext cx="8199120" cy="1753235"/>
          </a:xfrm>
          <a:prstGeom prst="rect">
            <a:avLst/>
          </a:prstGeom>
          <a:noFill/>
        </p:spPr>
        <p:txBody>
          <a:bodyPr wrap="square" rtlCol="0" anchor="t">
            <a:spAutoFit/>
          </a:bodyPr>
          <a:p>
            <a:r>
              <a:rPr lang="zh-CN" altLang="en-US"/>
              <a:t>Then, we iterate over each row and get the home team and visitor team:</a:t>
            </a:r>
            <a:endParaRPr lang="zh-CN" altLang="en-US"/>
          </a:p>
          <a:p>
            <a:pPr marL="1200150" lvl="2" indent="-285750">
              <a:buFont typeface="Arial" panose="020B0604020202020204" pitchFamily="34" charset="0"/>
              <a:buChar char="•"/>
            </a:pPr>
            <a:r>
              <a:rPr lang="zh-CN" altLang="en-US" i="1"/>
              <a:t>for index, row in dataset.iterrows():</a:t>
            </a:r>
            <a:endParaRPr lang="zh-CN" altLang="en-US" i="1"/>
          </a:p>
          <a:p>
            <a:pPr lvl="1" indent="0">
              <a:buFont typeface="Arial" panose="020B0604020202020204" pitchFamily="34" charset="0"/>
              <a:buNone/>
            </a:pPr>
            <a:r>
              <a:rPr lang="en-US" altLang="zh-CN" i="1"/>
              <a:t>	           </a:t>
            </a:r>
            <a:r>
              <a:rPr lang="zh-CN" altLang="en-US" i="1"/>
              <a:t>home_team = row["Home Team"]</a:t>
            </a:r>
            <a:endParaRPr lang="zh-CN" altLang="en-US" i="1"/>
          </a:p>
          <a:p>
            <a:pPr lvl="1" indent="0">
              <a:buFont typeface="Arial" panose="020B0604020202020204" pitchFamily="34" charset="0"/>
              <a:buNone/>
            </a:pPr>
            <a:r>
              <a:rPr lang="zh-CN" altLang="en-US" i="1"/>
              <a:t>                     visitor_team = row["Visitor Team"]</a:t>
            </a:r>
            <a:endParaRPr lang="zh-CN" altLang="en-US" i="1"/>
          </a:p>
          <a:p>
            <a:pPr marL="285750" indent="-285750"/>
            <a:endParaRPr lang="zh-CN" altLang="en-US"/>
          </a:p>
          <a:p>
            <a:pPr marL="285750" indent="-285750"/>
            <a:endParaRPr lang="zh-CN" altLang="en-US"/>
          </a:p>
        </p:txBody>
      </p:sp>
      <p:sp>
        <p:nvSpPr>
          <p:cNvPr id="6" name="文本框 5"/>
          <p:cNvSpPr txBox="1"/>
          <p:nvPr/>
        </p:nvSpPr>
        <p:spPr>
          <a:xfrm>
            <a:off x="130810" y="4523740"/>
            <a:ext cx="8288020" cy="2030095"/>
          </a:xfrm>
          <a:prstGeom prst="rect">
            <a:avLst/>
          </a:prstGeom>
          <a:noFill/>
        </p:spPr>
        <p:txBody>
          <a:bodyPr wrap="square" rtlCol="0" anchor="t">
            <a:spAutoFit/>
          </a:bodyPr>
          <a:p>
            <a:pPr marL="285750" indent="-285750"/>
            <a:r>
              <a:rPr lang="en-US" altLang="zh-CN">
                <a:sym typeface="+mn-ea"/>
              </a:rPr>
              <a:t>    </a:t>
            </a:r>
            <a:r>
              <a:rPr lang="zh-CN" altLang="en-US">
                <a:sym typeface="+mn-ea"/>
              </a:rPr>
              <a:t>We want to see who won the last game between these two teams regardless of which team was playing at home. </a:t>
            </a:r>
            <a:endParaRPr lang="zh-CN" altLang="en-US">
              <a:sym typeface="+mn-ea"/>
            </a:endParaRPr>
          </a:p>
          <a:p>
            <a:pPr marL="285750" indent="-285750"/>
            <a:endParaRPr lang="zh-CN" altLang="en-US">
              <a:sym typeface="+mn-ea"/>
            </a:endParaRPr>
          </a:p>
          <a:p>
            <a:pPr marL="285750" indent="-285750"/>
            <a:r>
              <a:rPr lang="zh-CN" altLang="en-US">
                <a:sym typeface="+mn-ea"/>
              </a:rPr>
              <a:t>    Therefore, we sort the team names alphabetically, giving us a consistent key for those two teams:</a:t>
            </a:r>
            <a:endParaRPr lang="zh-CN" altLang="en-US"/>
          </a:p>
          <a:p>
            <a:endParaRPr lang="zh-CN" altLang="en-US"/>
          </a:p>
          <a:p>
            <a:pPr marL="1200150" lvl="2" indent="-285750">
              <a:buFont typeface="Arial" panose="020B0604020202020204" pitchFamily="34" charset="0"/>
              <a:buChar char="•"/>
            </a:pPr>
            <a:r>
              <a:rPr lang="zh-CN" altLang="en-US" i="1">
                <a:sym typeface="+mn-ea"/>
              </a:rPr>
              <a:t>teams = tuple(sorted([home_team, visitor_team]))</a:t>
            </a:r>
            <a:endParaRPr lang="zh-CN" altLang="en-US" i="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19735" y="759460"/>
            <a:ext cx="8067040" cy="2306955"/>
          </a:xfrm>
          <a:prstGeom prst="rect">
            <a:avLst/>
          </a:prstGeom>
          <a:noFill/>
        </p:spPr>
        <p:txBody>
          <a:bodyPr wrap="square" rtlCol="0" anchor="t">
            <a:spAutoFit/>
          </a:bodyPr>
          <a:p>
            <a:r>
              <a:rPr lang="zh-CN" altLang="en-US"/>
              <a:t>We look up in our dictionary to see who won the last encounter between the two teams. </a:t>
            </a:r>
            <a:endParaRPr lang="zh-CN" altLang="en-US"/>
          </a:p>
          <a:p>
            <a:endParaRPr lang="zh-CN" altLang="en-US"/>
          </a:p>
          <a:p>
            <a:r>
              <a:rPr lang="zh-CN" altLang="en-US"/>
              <a:t>Then, we update the row in the dataset data frame:</a:t>
            </a:r>
            <a:endParaRPr lang="zh-CN" altLang="en-US"/>
          </a:p>
          <a:p>
            <a:endParaRPr lang="zh-CN" altLang="en-US"/>
          </a:p>
          <a:p>
            <a:pPr marL="742950" lvl="1" indent="-285750">
              <a:buFont typeface="Arial" panose="020B0604020202020204" pitchFamily="34" charset="0"/>
              <a:buChar char="•"/>
            </a:pPr>
            <a:r>
              <a:rPr lang="zh-CN" altLang="en-US" i="1"/>
              <a:t>row["HomeTeamWonLast"] = 1 if last_match_winner[teams] ==</a:t>
            </a:r>
            <a:endParaRPr lang="zh-CN" altLang="en-US" i="1"/>
          </a:p>
          <a:p>
            <a:pPr marL="742950" lvl="1" indent="-285750">
              <a:buFont typeface="Arial" panose="020B0604020202020204" pitchFamily="34" charset="0"/>
              <a:buChar char="•"/>
            </a:pPr>
            <a:r>
              <a:rPr lang="zh-CN" altLang="en-US" i="1"/>
              <a:t>row["Home Team"] else 0</a:t>
            </a:r>
            <a:endParaRPr lang="zh-CN" altLang="en-US" i="1"/>
          </a:p>
          <a:p>
            <a:pPr marL="742950" lvl="1" indent="-285750">
              <a:buFont typeface="Arial" panose="020B0604020202020204" pitchFamily="34" charset="0"/>
              <a:buChar char="•"/>
            </a:pPr>
            <a:r>
              <a:rPr lang="zh-CN" altLang="en-US" i="1"/>
              <a:t>dataset.ix[index] = row</a:t>
            </a:r>
            <a:endParaRPr lang="zh-CN" altLang="en-US" i="1"/>
          </a:p>
        </p:txBody>
      </p:sp>
      <p:sp>
        <p:nvSpPr>
          <p:cNvPr id="4" name="文本框 3"/>
          <p:cNvSpPr txBox="1"/>
          <p:nvPr/>
        </p:nvSpPr>
        <p:spPr>
          <a:xfrm>
            <a:off x="419735" y="3422015"/>
            <a:ext cx="8067040" cy="2030095"/>
          </a:xfrm>
          <a:prstGeom prst="rect">
            <a:avLst/>
          </a:prstGeom>
          <a:noFill/>
        </p:spPr>
        <p:txBody>
          <a:bodyPr wrap="square" rtlCol="0" anchor="t">
            <a:spAutoFit/>
          </a:bodyPr>
          <a:p>
            <a:r>
              <a:rPr lang="zh-CN" altLang="en-US"/>
              <a:t>Finally, we update our dictionary with the winner of this game in order to compute the feature for the next time these two teams meet:</a:t>
            </a:r>
            <a:endParaRPr lang="zh-CN" altLang="en-US"/>
          </a:p>
          <a:p>
            <a:endParaRPr lang="zh-CN" altLang="en-US"/>
          </a:p>
          <a:p>
            <a:endParaRPr lang="zh-CN" altLang="en-US"/>
          </a:p>
          <a:p>
            <a:pPr marL="742950" lvl="1" indent="-285750">
              <a:buFont typeface="Arial" panose="020B0604020202020204" pitchFamily="34" charset="0"/>
              <a:buChar char="•"/>
            </a:pPr>
            <a:r>
              <a:rPr lang="zh-CN" altLang="en-US" i="1"/>
              <a:t>winner = row["Home Team"] if row["HomeWin"] else row ["Visitor Team"]</a:t>
            </a:r>
            <a:endParaRPr lang="zh-CN" altLang="en-US" i="1"/>
          </a:p>
          <a:p>
            <a:pPr marL="742950" lvl="1" indent="-285750">
              <a:buFont typeface="Arial" panose="020B0604020202020204" pitchFamily="34" charset="0"/>
              <a:buChar char="•"/>
            </a:pPr>
            <a:r>
              <a:rPr lang="zh-CN" altLang="en-US" i="1"/>
              <a:t>last_match_winner[teams] = winner</a:t>
            </a:r>
            <a:endParaRPr lang="zh-CN" altLang="en-US"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57480" y="474980"/>
            <a:ext cx="8829040" cy="3959860"/>
          </a:xfrm>
          <a:prstGeom prst="rect">
            <a:avLst/>
          </a:prstGeom>
        </p:spPr>
      </p:pic>
      <p:sp>
        <p:nvSpPr>
          <p:cNvPr id="4" name="文本框 3"/>
          <p:cNvSpPr txBox="1"/>
          <p:nvPr/>
        </p:nvSpPr>
        <p:spPr>
          <a:xfrm>
            <a:off x="157480" y="4664075"/>
            <a:ext cx="8331835" cy="1753235"/>
          </a:xfrm>
          <a:prstGeom prst="rect">
            <a:avLst/>
          </a:prstGeom>
          <a:noFill/>
        </p:spPr>
        <p:txBody>
          <a:bodyPr wrap="square" rtlCol="0" anchor="t">
            <a:spAutoFit/>
          </a:bodyPr>
          <a:p>
            <a:r>
              <a:rPr lang="en-US" altLang="zh-CN">
                <a:sym typeface="+mn-ea"/>
              </a:rPr>
              <a:t>In Here, </a:t>
            </a:r>
            <a:r>
              <a:rPr lang="zh-CN" altLang="en-US">
                <a:sym typeface="+mn-ea"/>
              </a:rPr>
              <a:t>I </a:t>
            </a:r>
            <a:r>
              <a:rPr lang="en-US" altLang="zh-CN">
                <a:sym typeface="+mn-ea"/>
              </a:rPr>
              <a:t>highly </a:t>
            </a:r>
            <a:r>
              <a:rPr lang="zh-CN" altLang="en-US">
                <a:sym typeface="+mn-ea"/>
              </a:rPr>
              <a:t>recommend that you </a:t>
            </a:r>
            <a:r>
              <a:rPr lang="en-US" altLang="zh-CN">
                <a:sym typeface="+mn-ea"/>
              </a:rPr>
              <a:t>install </a:t>
            </a:r>
            <a:r>
              <a:rPr lang="en-US" altLang="zh-CN" b="1">
                <a:sym typeface="+mn-ea"/>
              </a:rPr>
              <a:t>Anaconda</a:t>
            </a:r>
            <a:r>
              <a:rPr lang="en-US" altLang="zh-CN">
                <a:sym typeface="+mn-ea"/>
              </a:rPr>
              <a:t> to manage your Python </a:t>
            </a:r>
            <a:endParaRPr lang="en-US" altLang="zh-CN"/>
          </a:p>
          <a:p>
            <a:r>
              <a:rPr lang="en-US" altLang="zh-CN">
                <a:sym typeface="+mn-ea"/>
              </a:rPr>
              <a:t>packages. Download address:https://www.anaconda.com/download/</a:t>
            </a:r>
            <a:endParaRPr lang="en-US" altLang="zh-CN">
              <a:sym typeface="+mn-ea"/>
            </a:endParaRPr>
          </a:p>
          <a:p>
            <a:endParaRPr lang="en-US" altLang="zh-CN">
              <a:sym typeface="+mn-ea"/>
            </a:endParaRPr>
          </a:p>
          <a:p>
            <a:r>
              <a:rPr lang="en-US" altLang="zh-CN">
                <a:sym typeface="+mn-ea"/>
              </a:rPr>
              <a:t>And the Anaconda got GUI: </a:t>
            </a:r>
            <a:r>
              <a:rPr lang="en-US" altLang="zh-CN" b="1">
                <a:sym typeface="+mn-ea"/>
              </a:rPr>
              <a:t>Anaconda-Navigator</a:t>
            </a:r>
            <a:r>
              <a:rPr lang="en-US" altLang="zh-CN">
                <a:sym typeface="+mn-ea"/>
              </a:rPr>
              <a:t> and of course you can use command line, and API's here: https://docs.anaconda.com/</a:t>
            </a:r>
            <a:endParaRPr lang="en-US" altLang="zh-CN">
              <a:sym typeface="+mn-ea"/>
            </a:endParaRPr>
          </a:p>
          <a:p>
            <a:endParaRPr lang="zh-CN" altLang="en-US"/>
          </a:p>
        </p:txBody>
      </p:sp>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9105" y="789940"/>
            <a:ext cx="7884160" cy="3276600"/>
          </a:xfrm>
          <a:prstGeom prst="rect">
            <a:avLst/>
          </a:prstGeom>
          <a:noFill/>
        </p:spPr>
        <p:txBody>
          <a:bodyPr wrap="square" rtlCol="0" anchor="t">
            <a:spAutoFit/>
          </a:bodyPr>
          <a:p>
            <a:r>
              <a:rPr lang="zh-CN" altLang="en-US"/>
              <a:t>Next, we will create a dataset with just our two features. You could try different combinations of features to see if they obtain different results. The code is as follows:</a:t>
            </a:r>
            <a:endParaRPr lang="zh-CN" altLang="en-US"/>
          </a:p>
          <a:p>
            <a:endParaRPr lang="zh-CN" altLang="en-US"/>
          </a:p>
          <a:p>
            <a:pPr marL="1200150" lvl="2" indent="-285750">
              <a:lnSpc>
                <a:spcPct val="125000"/>
              </a:lnSpc>
              <a:spcBef>
                <a:spcPts val="0"/>
              </a:spcBef>
              <a:spcAft>
                <a:spcPts val="0"/>
              </a:spcAft>
              <a:buFont typeface="Arial" panose="020B0604020202020204" pitchFamily="34" charset="0"/>
              <a:buChar char="•"/>
            </a:pPr>
            <a:r>
              <a:rPr lang="zh-CN" altLang="en-US" i="1"/>
              <a:t>X_lastwinner = dataset[["HomeTeamRanksHigher", "HomeTeamWonLast"]].values</a:t>
            </a:r>
            <a:endParaRPr lang="zh-CN" altLang="en-US" i="1"/>
          </a:p>
          <a:p>
            <a:pPr marL="1200150" lvl="2" indent="-285750">
              <a:lnSpc>
                <a:spcPct val="125000"/>
              </a:lnSpc>
              <a:spcBef>
                <a:spcPts val="0"/>
              </a:spcBef>
              <a:spcAft>
                <a:spcPts val="0"/>
              </a:spcAft>
              <a:buFont typeface="Arial" panose="020B0604020202020204" pitchFamily="34" charset="0"/>
              <a:buChar char="•"/>
            </a:pPr>
            <a:r>
              <a:rPr lang="zh-CN" altLang="en-US" i="1"/>
              <a:t>clf = DecisionTreeClassifier(random_state=14)</a:t>
            </a:r>
            <a:endParaRPr lang="zh-CN" altLang="en-US" i="1"/>
          </a:p>
          <a:p>
            <a:pPr marL="1200150" lvl="2" indent="-285750">
              <a:lnSpc>
                <a:spcPct val="125000"/>
              </a:lnSpc>
              <a:spcBef>
                <a:spcPts val="0"/>
              </a:spcBef>
              <a:spcAft>
                <a:spcPts val="0"/>
              </a:spcAft>
              <a:buFont typeface="Arial" panose="020B0604020202020204" pitchFamily="34" charset="0"/>
              <a:buChar char="•"/>
            </a:pPr>
            <a:r>
              <a:rPr lang="zh-CN" altLang="en-US" i="1"/>
              <a:t>scores = cross_val_score(clf, X_lastwinner, y_true,</a:t>
            </a:r>
            <a:endParaRPr lang="zh-CN" altLang="en-US" i="1"/>
          </a:p>
          <a:p>
            <a:pPr marL="1200150" lvl="2" indent="-285750">
              <a:lnSpc>
                <a:spcPct val="125000"/>
              </a:lnSpc>
              <a:spcBef>
                <a:spcPts val="0"/>
              </a:spcBef>
              <a:spcAft>
                <a:spcPts val="0"/>
              </a:spcAft>
              <a:buFont typeface="Arial" panose="020B0604020202020204" pitchFamily="34" charset="0"/>
              <a:buChar char="•"/>
            </a:pPr>
            <a:r>
              <a:rPr lang="zh-CN" altLang="en-US" i="1"/>
              <a:t>scoring='accuracy')</a:t>
            </a:r>
            <a:endParaRPr lang="zh-CN" altLang="en-US" i="1"/>
          </a:p>
          <a:p>
            <a:pPr marL="1200150" lvl="2" indent="-285750">
              <a:lnSpc>
                <a:spcPct val="125000"/>
              </a:lnSpc>
              <a:spcBef>
                <a:spcPts val="0"/>
              </a:spcBef>
              <a:spcAft>
                <a:spcPts val="0"/>
              </a:spcAft>
              <a:buFont typeface="Arial" panose="020B0604020202020204" pitchFamily="34" charset="0"/>
              <a:buChar char="•"/>
            </a:pPr>
            <a:r>
              <a:rPr lang="zh-CN" altLang="en-US" i="1"/>
              <a:t>print("Accuracy: {0:.1f}%".format(np.mean(scores) * 100))</a:t>
            </a:r>
            <a:endParaRPr lang="zh-CN" altLang="en-US" i="1"/>
          </a:p>
        </p:txBody>
      </p:sp>
      <p:sp>
        <p:nvSpPr>
          <p:cNvPr id="4" name="文本框 3"/>
          <p:cNvSpPr txBox="1"/>
          <p:nvPr/>
        </p:nvSpPr>
        <p:spPr>
          <a:xfrm>
            <a:off x="459105" y="4592955"/>
            <a:ext cx="7054850" cy="368300"/>
          </a:xfrm>
          <a:prstGeom prst="rect">
            <a:avLst/>
          </a:prstGeom>
          <a:noFill/>
        </p:spPr>
        <p:txBody>
          <a:bodyPr wrap="square" rtlCol="0" anchor="t">
            <a:spAutoFit/>
          </a:bodyPr>
          <a:p>
            <a:r>
              <a:rPr lang="zh-CN" altLang="en-US"/>
              <a:t>This scores 60.6 percent . Our results are getting better and better.</a:t>
            </a:r>
            <a:endParaRPr lang="zh-CN" altLang="en-US"/>
          </a:p>
        </p:txBody>
      </p:sp>
      <p:sp>
        <p:nvSpPr>
          <p:cNvPr id="5" name="文本框 4"/>
          <p:cNvSpPr txBox="1"/>
          <p:nvPr/>
        </p:nvSpPr>
        <p:spPr>
          <a:xfrm>
            <a:off x="459105" y="5237480"/>
            <a:ext cx="8107045" cy="1198880"/>
          </a:xfrm>
          <a:prstGeom prst="rect">
            <a:avLst/>
          </a:prstGeom>
          <a:noFill/>
        </p:spPr>
        <p:txBody>
          <a:bodyPr wrap="square" rtlCol="0" anchor="t">
            <a:spAutoFit/>
          </a:bodyPr>
          <a:p>
            <a:r>
              <a:rPr lang="zh-CN" altLang="en-US"/>
              <a:t>Finally, we will check what happens if we throw a lot of data at the decision tree, and see if it can learn an effective model anyway. We will enter the teams into the tree and check whether a decision tree can learn to incorporate that information.</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24510" y="749300"/>
            <a:ext cx="8094980" cy="2861310"/>
          </a:xfrm>
          <a:prstGeom prst="rect">
            <a:avLst/>
          </a:prstGeom>
          <a:noFill/>
        </p:spPr>
        <p:txBody>
          <a:bodyPr wrap="square" rtlCol="0" anchor="t">
            <a:spAutoFit/>
          </a:bodyPr>
          <a:p>
            <a:r>
              <a:rPr lang="zh-CN" altLang="en-US"/>
              <a:t>While decision trees are capable of learning from categorical features, the</a:t>
            </a:r>
            <a:endParaRPr lang="zh-CN" altLang="en-US"/>
          </a:p>
          <a:p>
            <a:r>
              <a:rPr lang="zh-CN" altLang="en-US"/>
              <a:t>implementation in </a:t>
            </a:r>
            <a:r>
              <a:rPr lang="zh-CN" altLang="en-US" i="1"/>
              <a:t>scikit-learn</a:t>
            </a:r>
            <a:r>
              <a:rPr lang="zh-CN" altLang="en-US"/>
              <a:t> requires those features to be encoded first. </a:t>
            </a:r>
            <a:endParaRPr lang="zh-CN" altLang="en-US"/>
          </a:p>
          <a:p>
            <a:endParaRPr lang="zh-CN" altLang="en-US"/>
          </a:p>
          <a:p>
            <a:r>
              <a:rPr lang="zh-CN" altLang="en-US"/>
              <a:t>We can use the </a:t>
            </a:r>
            <a:r>
              <a:rPr lang="zh-CN" altLang="en-US" i="1"/>
              <a:t>LabelEncoder </a:t>
            </a:r>
            <a:r>
              <a:rPr lang="zh-CN" altLang="en-US"/>
              <a:t>transformer to convert between the string-based team names into integers. </a:t>
            </a:r>
            <a:endParaRPr lang="zh-CN" altLang="en-US"/>
          </a:p>
          <a:p>
            <a:endParaRPr lang="zh-CN" altLang="en-US"/>
          </a:p>
          <a:p>
            <a:r>
              <a:rPr lang="zh-CN" altLang="en-US"/>
              <a:t>The code is as follows:</a:t>
            </a:r>
            <a:endParaRPr lang="zh-CN" altLang="en-US"/>
          </a:p>
          <a:p>
            <a:endParaRPr lang="zh-CN" altLang="en-US"/>
          </a:p>
          <a:p>
            <a:pPr marL="1200150" lvl="2" indent="-285750">
              <a:buFont typeface="Arial" panose="020B0604020202020204" pitchFamily="34" charset="0"/>
              <a:buChar char="•"/>
            </a:pPr>
            <a:r>
              <a:rPr lang="zh-CN" altLang="en-US" i="1"/>
              <a:t>from sklearn.preprocessing import LabelEncoder</a:t>
            </a:r>
            <a:endParaRPr lang="zh-CN" altLang="en-US" i="1"/>
          </a:p>
          <a:p>
            <a:pPr marL="1200150" lvl="2" indent="-285750">
              <a:buFont typeface="Arial" panose="020B0604020202020204" pitchFamily="34" charset="0"/>
              <a:buChar char="•"/>
            </a:pPr>
            <a:r>
              <a:rPr lang="zh-CN" altLang="en-US" i="1"/>
              <a:t>encoding = LabelEncoder()</a:t>
            </a:r>
            <a:endParaRPr lang="zh-CN" altLang="en-US" i="1"/>
          </a:p>
        </p:txBody>
      </p:sp>
      <p:sp>
        <p:nvSpPr>
          <p:cNvPr id="4" name="文本框 3"/>
          <p:cNvSpPr txBox="1"/>
          <p:nvPr/>
        </p:nvSpPr>
        <p:spPr>
          <a:xfrm>
            <a:off x="524510" y="3749040"/>
            <a:ext cx="8094980" cy="1198880"/>
          </a:xfrm>
          <a:prstGeom prst="rect">
            <a:avLst/>
          </a:prstGeom>
          <a:noFill/>
        </p:spPr>
        <p:txBody>
          <a:bodyPr wrap="square" rtlCol="0" anchor="t">
            <a:spAutoFit/>
          </a:bodyPr>
          <a:p>
            <a:r>
              <a:rPr lang="zh-CN" altLang="en-US"/>
              <a:t>We will fit this transformer to the home teams so that it learns an integer</a:t>
            </a:r>
            <a:endParaRPr lang="zh-CN" altLang="en-US"/>
          </a:p>
          <a:p>
            <a:r>
              <a:rPr lang="zh-CN" altLang="en-US"/>
              <a:t>representation for each team:</a:t>
            </a:r>
            <a:endParaRPr lang="zh-CN" altLang="en-US"/>
          </a:p>
          <a:p>
            <a:endParaRPr lang="zh-CN" altLang="en-US"/>
          </a:p>
          <a:p>
            <a:pPr marL="1200150" lvl="2" indent="-285750">
              <a:buFont typeface="Arial" panose="020B0604020202020204" pitchFamily="34" charset="0"/>
              <a:buChar char="•"/>
            </a:pPr>
            <a:r>
              <a:rPr lang="zh-CN" altLang="en-US" i="1"/>
              <a:t>encoding.fit(dataset["Home Team"].values)</a:t>
            </a:r>
            <a:endParaRPr lang="zh-CN" altLang="en-US" i="1"/>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24510" y="762000"/>
            <a:ext cx="8094980" cy="922020"/>
          </a:xfrm>
          <a:prstGeom prst="rect">
            <a:avLst/>
          </a:prstGeom>
          <a:noFill/>
        </p:spPr>
        <p:txBody>
          <a:bodyPr wrap="square" rtlCol="0" anchor="t">
            <a:spAutoFit/>
          </a:bodyPr>
          <a:p>
            <a:r>
              <a:rPr lang="zh-CN" altLang="en-US"/>
              <a:t>We extract all of the labels for the home teams and visitor teams, and then join them to create a matrix encoding both the home team and the</a:t>
            </a:r>
            <a:endParaRPr lang="zh-CN" altLang="en-US"/>
          </a:p>
          <a:p>
            <a:r>
              <a:rPr lang="zh-CN" altLang="en-US"/>
              <a:t>visitor team for each game. The code is as follows:</a:t>
            </a:r>
            <a:endParaRPr lang="zh-CN" altLang="en-US"/>
          </a:p>
        </p:txBody>
      </p:sp>
      <p:sp>
        <p:nvSpPr>
          <p:cNvPr id="3" name="文本框 2"/>
          <p:cNvSpPr txBox="1"/>
          <p:nvPr/>
        </p:nvSpPr>
        <p:spPr>
          <a:xfrm>
            <a:off x="1116965" y="1859915"/>
            <a:ext cx="730567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i="1"/>
              <a:t>home_teams = encoding.transform(dataset["Home Team"].values)</a:t>
            </a:r>
            <a:endParaRPr lang="zh-CN" altLang="en-US" i="1"/>
          </a:p>
          <a:p>
            <a:pPr marL="285750" indent="-285750">
              <a:buFont typeface="Arial" panose="020B0604020202020204" pitchFamily="34" charset="0"/>
              <a:buChar char="•"/>
            </a:pPr>
            <a:r>
              <a:rPr lang="zh-CN" altLang="en-US" i="1"/>
              <a:t>visitor_teams = encoding.transform(dataset["Visitor Team"].values)</a:t>
            </a:r>
            <a:endParaRPr lang="zh-CN" altLang="en-US" i="1"/>
          </a:p>
          <a:p>
            <a:pPr marL="285750" indent="-285750">
              <a:buFont typeface="Arial" panose="020B0604020202020204" pitchFamily="34" charset="0"/>
              <a:buChar char="•"/>
            </a:pPr>
            <a:r>
              <a:rPr lang="zh-CN" altLang="en-US" i="1"/>
              <a:t>X_teams = np.vstack([home_teams, visitor_teams]).T</a:t>
            </a:r>
            <a:endParaRPr lang="zh-CN" altLang="en-US" i="1"/>
          </a:p>
        </p:txBody>
      </p:sp>
      <p:sp>
        <p:nvSpPr>
          <p:cNvPr id="4" name="文本框 3"/>
          <p:cNvSpPr txBox="1"/>
          <p:nvPr/>
        </p:nvSpPr>
        <p:spPr>
          <a:xfrm>
            <a:off x="524510" y="3042285"/>
            <a:ext cx="7898765" cy="2584450"/>
          </a:xfrm>
          <a:prstGeom prst="rect">
            <a:avLst/>
          </a:prstGeom>
          <a:noFill/>
        </p:spPr>
        <p:txBody>
          <a:bodyPr wrap="square" rtlCol="0" anchor="t">
            <a:spAutoFit/>
          </a:bodyPr>
          <a:p>
            <a:r>
              <a:rPr lang="zh-CN" altLang="en-US"/>
              <a:t>These integers can be fed into the decision tree, but they will still be interpreted as continuous features by </a:t>
            </a:r>
            <a:r>
              <a:rPr lang="zh-CN" altLang="en-US" i="1"/>
              <a:t>DecisionTreeClassifier</a:t>
            </a:r>
            <a:r>
              <a:rPr lang="zh-CN" altLang="en-US"/>
              <a:t>.</a:t>
            </a:r>
            <a:endParaRPr lang="zh-CN" altLang="en-US"/>
          </a:p>
          <a:p>
            <a:endParaRPr lang="zh-CN" altLang="en-US"/>
          </a:p>
          <a:p>
            <a:r>
              <a:rPr lang="zh-CN" altLang="en-US"/>
              <a:t>For example, teams may be allocated integers 0 to 16. The algorithm will see teams 1 and 2 as being similar, while teams 4 and 10 will be different—but this makes no sense as all. </a:t>
            </a:r>
            <a:endParaRPr lang="zh-CN" altLang="en-US"/>
          </a:p>
          <a:p>
            <a:endParaRPr lang="zh-CN" altLang="en-US"/>
          </a:p>
          <a:p>
            <a:r>
              <a:rPr lang="zh-CN" altLang="en-US"/>
              <a:t>All of the teams are different from each other—two teams are either the same or they are not!</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0365" y="1066165"/>
            <a:ext cx="8383270" cy="3692525"/>
          </a:xfrm>
          <a:prstGeom prst="rect">
            <a:avLst/>
          </a:prstGeom>
          <a:noFill/>
        </p:spPr>
        <p:txBody>
          <a:bodyPr wrap="square" rtlCol="0" anchor="t">
            <a:spAutoFit/>
          </a:bodyPr>
          <a:p>
            <a:r>
              <a:rPr lang="zh-CN" altLang="en-US"/>
              <a:t>To fix this inconsistency, we use the OneHotEncoder transformer to encode these integers into a number of binary features. Each binary feature will be a single value for the feature. </a:t>
            </a:r>
            <a:endParaRPr lang="zh-CN" altLang="en-US"/>
          </a:p>
          <a:p>
            <a:endParaRPr lang="zh-CN" altLang="en-US"/>
          </a:p>
          <a:p>
            <a:r>
              <a:rPr lang="zh-CN" altLang="en-US"/>
              <a:t>For example, if the NBA team Chicago Bulls is allocated as integer 7 by the LabelEncoder, then the seventh feature returned by the OneHotEncoder will be a 1 if the team is Chicago Bulls and 0 for all other teams. </a:t>
            </a:r>
            <a:endParaRPr lang="zh-CN" altLang="en-US"/>
          </a:p>
          <a:p>
            <a:endParaRPr lang="zh-CN" altLang="en-US"/>
          </a:p>
          <a:p>
            <a:r>
              <a:rPr lang="zh-CN" altLang="en-US"/>
              <a:t>This is done for every possible value, resulting in a much larger dataset. The code is as follows:</a:t>
            </a:r>
            <a:endParaRPr lang="zh-CN" altLang="en-US"/>
          </a:p>
          <a:p>
            <a:endParaRPr lang="zh-CN" altLang="en-US"/>
          </a:p>
          <a:p>
            <a:pPr marL="1200150" lvl="2" indent="-285750">
              <a:buFont typeface="Arial" panose="020B0604020202020204" pitchFamily="34" charset="0"/>
              <a:buChar char="•"/>
            </a:pPr>
            <a:r>
              <a:rPr lang="zh-CN" altLang="en-US" i="1"/>
              <a:t>from sklearn.preprocessing import OneHotEncoder</a:t>
            </a:r>
            <a:endParaRPr lang="zh-CN" altLang="en-US" i="1"/>
          </a:p>
          <a:p>
            <a:pPr marL="1200150" lvl="2" indent="-285750">
              <a:buFont typeface="Arial" panose="020B0604020202020204" pitchFamily="34" charset="0"/>
              <a:buChar char="•"/>
            </a:pPr>
            <a:r>
              <a:rPr lang="zh-CN" altLang="en-US" i="1"/>
              <a:t>onehot = OneHotEncoder()</a:t>
            </a:r>
            <a:endParaRPr lang="zh-CN" altLang="en-US" i="1"/>
          </a:p>
        </p:txBody>
      </p:sp>
      <p:sp>
        <p:nvSpPr>
          <p:cNvPr id="4" name="文本框 3"/>
          <p:cNvSpPr txBox="1"/>
          <p:nvPr/>
        </p:nvSpPr>
        <p:spPr>
          <a:xfrm>
            <a:off x="380365" y="4842510"/>
            <a:ext cx="8383905" cy="922020"/>
          </a:xfrm>
          <a:prstGeom prst="rect">
            <a:avLst/>
          </a:prstGeom>
          <a:noFill/>
        </p:spPr>
        <p:txBody>
          <a:bodyPr wrap="square" rtlCol="0" anchor="t">
            <a:spAutoFit/>
          </a:bodyPr>
          <a:p>
            <a:r>
              <a:rPr lang="zh-CN" altLang="en-US"/>
              <a:t>We fit and transform on the same dataset, saving the results:</a:t>
            </a:r>
            <a:endParaRPr lang="zh-CN" altLang="en-US"/>
          </a:p>
          <a:p>
            <a:endParaRPr lang="en-US" altLang="zh-CN"/>
          </a:p>
          <a:p>
            <a:pPr marL="1200150" lvl="2" indent="-285750">
              <a:buFont typeface="Arial" panose="020B0604020202020204" pitchFamily="34" charset="0"/>
              <a:buChar char="•"/>
            </a:pPr>
            <a:r>
              <a:rPr lang="zh-CN" altLang="en-US" i="1"/>
              <a:t>X_teams_expanded = onehot.fit_transform(X_teams).todense()</a:t>
            </a:r>
            <a:endParaRPr lang="zh-CN" altLang="en-US" i="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8160" y="821055"/>
            <a:ext cx="8107680" cy="2306955"/>
          </a:xfrm>
          <a:prstGeom prst="rect">
            <a:avLst/>
          </a:prstGeom>
          <a:noFill/>
        </p:spPr>
        <p:txBody>
          <a:bodyPr wrap="square" rtlCol="0" anchor="t">
            <a:spAutoFit/>
          </a:bodyPr>
          <a:p>
            <a:r>
              <a:rPr lang="zh-CN" altLang="en-US"/>
              <a:t>Next, we run the decision tree as before on the new dataset:</a:t>
            </a:r>
            <a:endParaRPr lang="zh-CN" altLang="en-US"/>
          </a:p>
          <a:p>
            <a:endParaRPr lang="zh-CN" altLang="en-US"/>
          </a:p>
          <a:p>
            <a:pPr marL="742950" lvl="1" indent="-285750">
              <a:lnSpc>
                <a:spcPct val="150000"/>
              </a:lnSpc>
              <a:buFont typeface="Arial" panose="020B0604020202020204" pitchFamily="34" charset="0"/>
              <a:buChar char="•"/>
            </a:pPr>
            <a:r>
              <a:rPr lang="zh-CN" altLang="en-US" i="1"/>
              <a:t>clf = DecisionTreeClassifier(random_state=14)</a:t>
            </a:r>
            <a:endParaRPr lang="zh-CN" altLang="en-US" i="1"/>
          </a:p>
          <a:p>
            <a:pPr marL="742950" lvl="1" indent="-285750">
              <a:lnSpc>
                <a:spcPct val="150000"/>
              </a:lnSpc>
              <a:buFont typeface="Arial" panose="020B0604020202020204" pitchFamily="34" charset="0"/>
              <a:buChar char="•"/>
            </a:pPr>
            <a:r>
              <a:rPr lang="zh-CN" altLang="en-US" i="1"/>
              <a:t>scores = cross_val_score(clf, X_teams_expanded, y_true,</a:t>
            </a:r>
            <a:endParaRPr lang="zh-CN" altLang="en-US" i="1"/>
          </a:p>
          <a:p>
            <a:pPr marL="742950" lvl="1" indent="-285750">
              <a:lnSpc>
                <a:spcPct val="150000"/>
              </a:lnSpc>
              <a:buFont typeface="Arial" panose="020B0604020202020204" pitchFamily="34" charset="0"/>
              <a:buChar char="•"/>
            </a:pPr>
            <a:r>
              <a:rPr lang="zh-CN" altLang="en-US" i="1"/>
              <a:t>scoring='accuracy')</a:t>
            </a:r>
            <a:endParaRPr lang="zh-CN" altLang="en-US" i="1"/>
          </a:p>
          <a:p>
            <a:pPr marL="742950" lvl="1" indent="-285750">
              <a:lnSpc>
                <a:spcPct val="150000"/>
              </a:lnSpc>
              <a:buFont typeface="Arial" panose="020B0604020202020204" pitchFamily="34" charset="0"/>
              <a:buChar char="•"/>
            </a:pPr>
            <a:r>
              <a:rPr lang="zh-CN" altLang="en-US" i="1"/>
              <a:t>print("Accuracy: {0:.1f}%".format(np.mean(scores) * 100))</a:t>
            </a:r>
            <a:endParaRPr lang="zh-CN" altLang="en-US"/>
          </a:p>
        </p:txBody>
      </p:sp>
      <p:sp>
        <p:nvSpPr>
          <p:cNvPr id="4" name="文本框 3"/>
          <p:cNvSpPr txBox="1"/>
          <p:nvPr/>
        </p:nvSpPr>
        <p:spPr>
          <a:xfrm>
            <a:off x="518160" y="3681730"/>
            <a:ext cx="8108315" cy="2306955"/>
          </a:xfrm>
          <a:prstGeom prst="rect">
            <a:avLst/>
          </a:prstGeom>
          <a:noFill/>
        </p:spPr>
        <p:txBody>
          <a:bodyPr wrap="square" rtlCol="0" anchor="t">
            <a:spAutoFit/>
          </a:bodyPr>
          <a:p>
            <a:r>
              <a:rPr lang="zh-CN" altLang="en-US"/>
              <a:t>This scores an accuracy of 60 percent. The score is better than the baseline, but not as good as before. </a:t>
            </a:r>
            <a:endParaRPr lang="zh-CN" altLang="en-US"/>
          </a:p>
          <a:p>
            <a:endParaRPr lang="zh-CN" altLang="en-US"/>
          </a:p>
          <a:p>
            <a:r>
              <a:rPr lang="zh-CN" altLang="en-US"/>
              <a:t>It is possible that the larger number of features were not handled properly by the decision trees. </a:t>
            </a:r>
            <a:endParaRPr lang="zh-CN" altLang="en-US"/>
          </a:p>
          <a:p>
            <a:endParaRPr lang="zh-CN" altLang="en-US"/>
          </a:p>
          <a:p>
            <a:r>
              <a:rPr lang="zh-CN" altLang="en-US"/>
              <a:t>For this reason, we will try changing the algorithm and see if that helps. Data mining can be an iterative process of trying new algorithms and features.</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58140" y="1371600"/>
            <a:ext cx="9084945" cy="1927225"/>
          </a:xfrm>
        </p:spPr>
        <p:txBody>
          <a:bodyPr/>
          <a:lstStyle/>
          <a:p>
            <a:r>
              <a:rPr lang="en-US" sz="3200" b="1" dirty="0" smtClean="0">
                <a:solidFill>
                  <a:srgbClr val="4F80BD"/>
                </a:solidFill>
                <a:sym typeface="+mn-ea"/>
              </a:rPr>
              <a:t>Finding disambiguating terms in social media using </a:t>
            </a:r>
            <a:r>
              <a:rPr lang="en-US" sz="3200" b="1" dirty="0" smtClean="0">
                <a:solidFill>
                  <a:schemeClr val="tx1"/>
                </a:solidFill>
                <a:effectLst>
                  <a:outerShdw blurRad="38100" dist="38100" dir="2700000" algn="tl">
                    <a:srgbClr val="000000">
                      <a:alpha val="43137"/>
                    </a:srgbClr>
                  </a:outerShdw>
                </a:effectLst>
                <a:sym typeface="+mn-ea"/>
              </a:rPr>
              <a:t>NaivE Bayes </a:t>
            </a:r>
            <a:r>
              <a:rPr lang="en-US" sz="3200" b="1" dirty="0" smtClean="0">
                <a:solidFill>
                  <a:srgbClr val="4F80BD"/>
                </a:solidFill>
                <a:sym typeface="+mn-ea"/>
              </a:rPr>
              <a:t>algorithm </a:t>
            </a:r>
            <a:endParaRPr lang="en-US" sz="3200" b="1" i="1" dirty="0" smtClean="0">
              <a:solidFill>
                <a:srgbClr val="4F80BD"/>
              </a:solidFill>
              <a:sym typeface="+mn-ea"/>
            </a:endParaRPr>
          </a:p>
        </p:txBody>
      </p:sp>
      <p:sp>
        <p:nvSpPr>
          <p:cNvPr id="5" name="Subtitle 4"/>
          <p:cNvSpPr>
            <a:spLocks noGrp="1"/>
          </p:cNvSpPr>
          <p:nvPr>
            <p:ph type="subTitle" idx="1"/>
          </p:nvPr>
        </p:nvSpPr>
        <p:spPr>
          <a:xfrm>
            <a:off x="685800" y="3505200"/>
            <a:ext cx="8136255" cy="1752600"/>
          </a:xfrm>
        </p:spPr>
        <p:txBody>
          <a:bodyPr/>
          <a:lstStyle/>
          <a:p>
            <a:r>
              <a:rPr lang="en-US" dirty="0" smtClean="0"/>
              <a:t>			              By HE WEI 2017.10.25</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00990" y="993775"/>
            <a:ext cx="6791960" cy="521970"/>
          </a:xfrm>
          <a:prstGeom prst="rect">
            <a:avLst/>
          </a:prstGeom>
          <a:noFill/>
        </p:spPr>
        <p:txBody>
          <a:bodyPr wrap="square" rtlCol="0" anchor="t">
            <a:spAutoFit/>
          </a:bodyPr>
          <a:p>
            <a:r>
              <a:rPr lang="zh-CN" altLang="en-US" sz="2800" b="1"/>
              <a:t>Disambiguation</a:t>
            </a:r>
            <a:endParaRPr lang="zh-CN" altLang="en-US" sz="2800" b="1"/>
          </a:p>
        </p:txBody>
      </p:sp>
      <p:sp>
        <p:nvSpPr>
          <p:cNvPr id="2" name="文本框 1"/>
          <p:cNvSpPr txBox="1"/>
          <p:nvPr/>
        </p:nvSpPr>
        <p:spPr>
          <a:xfrm>
            <a:off x="300990" y="1721485"/>
            <a:ext cx="8436610" cy="3415030"/>
          </a:xfrm>
          <a:prstGeom prst="rect">
            <a:avLst/>
          </a:prstGeom>
          <a:noFill/>
        </p:spPr>
        <p:txBody>
          <a:bodyPr wrap="square" rtlCol="0" anchor="t">
            <a:spAutoFit/>
          </a:bodyPr>
          <a:p>
            <a:r>
              <a:rPr lang="zh-CN" altLang="en-US"/>
              <a:t>We can compare the information stored in a book with that stored in a large database to see the difference. </a:t>
            </a:r>
            <a:endParaRPr lang="zh-CN" altLang="en-US"/>
          </a:p>
          <a:p>
            <a:endParaRPr lang="zh-CN" altLang="en-US"/>
          </a:p>
          <a:p>
            <a:r>
              <a:rPr lang="zh-CN" altLang="en-US"/>
              <a:t>In the book, there are characters, themes, places, and lots of information. However, the book needs to be read and, more importantly, interpreted to gain this information. </a:t>
            </a:r>
            <a:endParaRPr lang="zh-CN" altLang="en-US"/>
          </a:p>
          <a:p>
            <a:endParaRPr lang="zh-CN" altLang="en-US"/>
          </a:p>
          <a:p>
            <a:r>
              <a:rPr lang="zh-CN" altLang="en-US"/>
              <a:t>The database sits on your server with column names and data types. All the information is there and the level of interpretation needed is quite</a:t>
            </a:r>
            <a:endParaRPr lang="zh-CN" altLang="en-US"/>
          </a:p>
          <a:p>
            <a:r>
              <a:rPr lang="zh-CN" altLang="en-US"/>
              <a:t>low. Information about the data, such as its type or meaning is called metadata, and text lacks it. A book also contains some metadata in the form of a table of contents and index but the degree is significantly lower than that of a database.</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74700" y="568325"/>
            <a:ext cx="7712710" cy="1476375"/>
          </a:xfrm>
          <a:prstGeom prst="rect">
            <a:avLst/>
          </a:prstGeom>
          <a:noFill/>
        </p:spPr>
        <p:txBody>
          <a:bodyPr wrap="square" rtlCol="0" anchor="t">
            <a:spAutoFit/>
          </a:bodyPr>
          <a:p>
            <a:r>
              <a:rPr lang="zh-CN" altLang="en-US"/>
              <a:t>One of the problems is the term </a:t>
            </a:r>
            <a:r>
              <a:rPr lang="zh-CN" altLang="en-US" b="1" i="1"/>
              <a:t>disambiguation</a:t>
            </a:r>
            <a:r>
              <a:rPr lang="zh-CN" altLang="en-US"/>
              <a:t>. When a person uses the word bank, is this a financial message or an environmental message (such as river bank)? This type of disambiguation is quite easy in many circumstances for humans (although there are still troubles), but much harder for computers to do.</a:t>
            </a:r>
            <a:endParaRPr lang="zh-CN" altLang="en-US"/>
          </a:p>
        </p:txBody>
      </p:sp>
      <p:sp>
        <p:nvSpPr>
          <p:cNvPr id="4" name="文本框 3"/>
          <p:cNvSpPr txBox="1"/>
          <p:nvPr/>
        </p:nvSpPr>
        <p:spPr>
          <a:xfrm>
            <a:off x="774700" y="2136775"/>
            <a:ext cx="7713345" cy="3692525"/>
          </a:xfrm>
          <a:prstGeom prst="rect">
            <a:avLst/>
          </a:prstGeom>
          <a:noFill/>
        </p:spPr>
        <p:txBody>
          <a:bodyPr wrap="square" rtlCol="0" anchor="t">
            <a:spAutoFit/>
          </a:bodyPr>
          <a:p>
            <a:r>
              <a:rPr lang="zh-CN" altLang="en-US"/>
              <a:t>In this </a:t>
            </a:r>
            <a:r>
              <a:rPr lang="en-US" altLang="zh-CN"/>
              <a:t>Experiment</a:t>
            </a:r>
            <a:r>
              <a:rPr lang="zh-CN" altLang="en-US"/>
              <a:t>, we will look at disambiguating the use of the term Python on Twitter's stream. A message on Twitter is called a tweet and is limited to 140 characters. This means there is little room for context. There isn't much metadata available although hashtags are often used to denote the topic of the tweet.</a:t>
            </a:r>
            <a:endParaRPr lang="zh-CN" altLang="en-US"/>
          </a:p>
          <a:p>
            <a:endParaRPr lang="zh-CN" altLang="en-US"/>
          </a:p>
          <a:p>
            <a:r>
              <a:rPr lang="zh-CN" altLang="en-US"/>
              <a:t>When people talk about Python, they could be talking about the following things:</a:t>
            </a:r>
            <a:endParaRPr lang="zh-CN" altLang="en-US"/>
          </a:p>
          <a:p>
            <a:endParaRPr lang="zh-CN" altLang="en-US"/>
          </a:p>
          <a:p>
            <a:r>
              <a:rPr lang="zh-CN" altLang="en-US"/>
              <a:t>• </a:t>
            </a:r>
            <a:r>
              <a:rPr lang="zh-CN" altLang="en-US" i="1"/>
              <a:t>The programming language </a:t>
            </a:r>
            <a:r>
              <a:rPr lang="zh-CN" altLang="en-US" b="1" i="1"/>
              <a:t>Python</a:t>
            </a:r>
            <a:endParaRPr lang="zh-CN" altLang="en-US" b="1" i="1"/>
          </a:p>
          <a:p>
            <a:r>
              <a:rPr lang="zh-CN" altLang="en-US" i="1"/>
              <a:t>• Monty Python, the classic comedy group</a:t>
            </a:r>
            <a:endParaRPr lang="zh-CN" altLang="en-US" i="1"/>
          </a:p>
          <a:p>
            <a:r>
              <a:rPr lang="zh-CN" altLang="en-US" i="1"/>
              <a:t>• The snake Python</a:t>
            </a:r>
            <a:endParaRPr lang="zh-CN" altLang="en-US" i="1"/>
          </a:p>
          <a:p>
            <a:r>
              <a:rPr lang="zh-CN" altLang="en-US" i="1"/>
              <a:t>• A make of shoe called Python</a:t>
            </a:r>
            <a:endParaRPr lang="zh-CN" altLang="en-US" i="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9285" y="845820"/>
            <a:ext cx="7884795" cy="922020"/>
          </a:xfrm>
          <a:prstGeom prst="rect">
            <a:avLst/>
          </a:prstGeom>
          <a:noFill/>
        </p:spPr>
        <p:txBody>
          <a:bodyPr wrap="square" rtlCol="0" anchor="t">
            <a:spAutoFit/>
          </a:bodyPr>
          <a:p>
            <a:r>
              <a:rPr lang="zh-CN" altLang="en-US"/>
              <a:t>There can be many other things called Python. The aim of our experiment is to take a tweet mentioning Python and determine whether it is talking about the programming language, based only on the content of the tweet.</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03250" y="671195"/>
            <a:ext cx="7120255" cy="521970"/>
          </a:xfrm>
          <a:prstGeom prst="rect">
            <a:avLst/>
          </a:prstGeom>
          <a:noFill/>
        </p:spPr>
        <p:txBody>
          <a:bodyPr wrap="square" rtlCol="0" anchor="t">
            <a:spAutoFit/>
          </a:bodyPr>
          <a:p>
            <a:r>
              <a:rPr lang="zh-CN" altLang="en-US" sz="2800" b="1"/>
              <a:t>Downloading data from a social network</a:t>
            </a:r>
            <a:endParaRPr lang="zh-CN" altLang="en-US" sz="2800" b="1"/>
          </a:p>
        </p:txBody>
      </p:sp>
      <p:sp>
        <p:nvSpPr>
          <p:cNvPr id="4" name="文本框 3"/>
          <p:cNvSpPr txBox="1"/>
          <p:nvPr/>
        </p:nvSpPr>
        <p:spPr>
          <a:xfrm>
            <a:off x="603250" y="1640840"/>
            <a:ext cx="7949565" cy="922020"/>
          </a:xfrm>
          <a:prstGeom prst="rect">
            <a:avLst/>
          </a:prstGeom>
          <a:noFill/>
        </p:spPr>
        <p:txBody>
          <a:bodyPr wrap="square" rtlCol="0" anchor="t">
            <a:spAutoFit/>
          </a:bodyPr>
          <a:p>
            <a:r>
              <a:rPr lang="zh-CN" altLang="en-US"/>
              <a:t>We are going to download a corpus of data from Twitter and use it to sort out</a:t>
            </a:r>
            <a:endParaRPr lang="zh-CN" altLang="en-US"/>
          </a:p>
          <a:p>
            <a:r>
              <a:rPr lang="zh-CN" altLang="en-US"/>
              <a:t>spam from useful content. Twitter provides a robust API for collecting information from its servers and this API is free for small-scale usage. </a:t>
            </a:r>
            <a:endParaRPr lang="zh-CN" altLang="en-US"/>
          </a:p>
        </p:txBody>
      </p:sp>
      <p:sp>
        <p:nvSpPr>
          <p:cNvPr id="5" name="文本框 4"/>
          <p:cNvSpPr txBox="1"/>
          <p:nvPr/>
        </p:nvSpPr>
        <p:spPr>
          <a:xfrm>
            <a:off x="603250" y="2756535"/>
            <a:ext cx="7949565" cy="2584450"/>
          </a:xfrm>
          <a:prstGeom prst="rect">
            <a:avLst/>
          </a:prstGeom>
          <a:noFill/>
        </p:spPr>
        <p:txBody>
          <a:bodyPr wrap="square" rtlCol="0" anchor="t">
            <a:spAutoFit/>
          </a:bodyPr>
          <a:p>
            <a:r>
              <a:rPr lang="zh-CN" altLang="en-US"/>
              <a:t>When you are logged in, go to https://apps.twitter.com/ and click on</a:t>
            </a:r>
            <a:endParaRPr lang="zh-CN" altLang="en-US"/>
          </a:p>
          <a:p>
            <a:r>
              <a:rPr lang="zh-CN" altLang="en-US" b="1"/>
              <a:t>Create New App</a:t>
            </a:r>
            <a:r>
              <a:rPr lang="zh-CN" altLang="en-US"/>
              <a:t>.</a:t>
            </a:r>
            <a:endParaRPr lang="zh-CN" altLang="en-US"/>
          </a:p>
          <a:p>
            <a:r>
              <a:rPr lang="zh-CN" altLang="en-US"/>
              <a:t>Create a name and description for your app, along with a website address.</a:t>
            </a:r>
            <a:endParaRPr lang="zh-CN" altLang="en-US"/>
          </a:p>
          <a:p>
            <a:r>
              <a:rPr lang="zh-CN" altLang="en-US"/>
              <a:t>If you don't have a website to use, insert a placeholder. Leave the Callback URL field blank for this app—we won't need it. click on Create your Twitter application.</a:t>
            </a:r>
            <a:endParaRPr lang="zh-CN" altLang="en-US"/>
          </a:p>
          <a:p>
            <a:endParaRPr lang="zh-CN" altLang="en-US"/>
          </a:p>
          <a:p>
            <a:r>
              <a:rPr lang="zh-CN" altLang="en-US"/>
              <a:t>Next, we need a library to talk to Twitter. There are many options; the one I like is simply called twitter, and is the official Twitter Python library</a:t>
            </a:r>
            <a:r>
              <a:rPr lang="en-US" altLang="zh-CN"/>
              <a:t>:</a:t>
            </a:r>
            <a:endParaRPr lang="en-US" altLang="zh-CN"/>
          </a:p>
        </p:txBody>
      </p:sp>
      <p:sp>
        <p:nvSpPr>
          <p:cNvPr id="6" name="文本框 5"/>
          <p:cNvSpPr txBox="1"/>
          <p:nvPr/>
        </p:nvSpPr>
        <p:spPr>
          <a:xfrm>
            <a:off x="1195705" y="552196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pip install twitter</a:t>
            </a:r>
            <a:endParaRPr lang="zh-CN" altLang="en-US" i="1"/>
          </a:p>
        </p:txBody>
      </p:sp>
      <p:sp>
        <p:nvSpPr>
          <p:cNvPr id="7" name="文本框 6"/>
          <p:cNvSpPr txBox="1"/>
          <p:nvPr/>
        </p:nvSpPr>
        <p:spPr>
          <a:xfrm>
            <a:off x="603250" y="6351270"/>
            <a:ext cx="7950200" cy="368300"/>
          </a:xfrm>
          <a:prstGeom prst="rect">
            <a:avLst/>
          </a:prstGeom>
          <a:noFill/>
        </p:spPr>
        <p:txBody>
          <a:bodyPr wrap="square" rtlCol="0" anchor="t">
            <a:spAutoFit/>
          </a:bodyPr>
          <a:p>
            <a:r>
              <a:rPr lang="en-US" altLang="zh-CN" b="1">
                <a:solidFill>
                  <a:srgbClr val="FF0000"/>
                </a:solidFill>
              </a:rPr>
              <a:t>Note: The data is already provided in this experiments in json format!!</a:t>
            </a:r>
            <a:endParaRPr lang="en-US" altLang="zh-CN" b="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40360" y="631825"/>
            <a:ext cx="8463280" cy="4516755"/>
          </a:xfrm>
          <a:prstGeom prst="rect">
            <a:avLst/>
          </a:prstGeom>
        </p:spPr>
      </p:pic>
      <p:sp>
        <p:nvSpPr>
          <p:cNvPr id="10" name="文本框 9"/>
          <p:cNvSpPr txBox="1"/>
          <p:nvPr/>
        </p:nvSpPr>
        <p:spPr>
          <a:xfrm>
            <a:off x="363855" y="7620"/>
            <a:ext cx="2913380" cy="368300"/>
          </a:xfrm>
          <a:prstGeom prst="rect">
            <a:avLst/>
          </a:prstGeom>
          <a:noFill/>
        </p:spPr>
        <p:txBody>
          <a:bodyPr wrap="none" rtlCol="0" anchor="t">
            <a:spAutoFit/>
          </a:bodyPr>
          <a:p>
            <a:r>
              <a:rPr lang="en-US" b="1" dirty="0" smtClean="0">
                <a:solidFill>
                  <a:schemeClr val="tx1"/>
                </a:solidFill>
                <a:sym typeface="+mn-ea"/>
              </a:rPr>
              <a:t>Envrionment Installation </a:t>
            </a:r>
            <a:endParaRPr lang="en-US" altLang="en-US" b="1" dirty="0" smtClean="0">
              <a:solidFill>
                <a:schemeClr val="tx1"/>
              </a:solidFill>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21310" y="415290"/>
            <a:ext cx="8035290" cy="368300"/>
          </a:xfrm>
          <a:prstGeom prst="rect">
            <a:avLst/>
          </a:prstGeom>
          <a:noFill/>
        </p:spPr>
        <p:txBody>
          <a:bodyPr wrap="none" rtlCol="0" anchor="t">
            <a:spAutoFit/>
          </a:bodyPr>
          <a:p>
            <a:r>
              <a:rPr lang="en-US" b="1">
                <a:solidFill>
                  <a:srgbClr val="FF0000"/>
                </a:solidFill>
                <a:sym typeface="+mn-ea"/>
              </a:rPr>
              <a:t>For those who are insterested in twitter API, you can download yourself:</a:t>
            </a:r>
            <a:endParaRPr lang="en-US"/>
          </a:p>
        </p:txBody>
      </p:sp>
      <p:sp>
        <p:nvSpPr>
          <p:cNvPr id="4" name="文本框 3"/>
          <p:cNvSpPr txBox="1"/>
          <p:nvPr/>
        </p:nvSpPr>
        <p:spPr>
          <a:xfrm>
            <a:off x="958850" y="1087755"/>
            <a:ext cx="7397750" cy="2030095"/>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twitter</a:t>
            </a:r>
            <a:endParaRPr lang="zh-CN" altLang="en-US" i="1"/>
          </a:p>
          <a:p>
            <a:pPr marL="285750" indent="-285750">
              <a:buFont typeface="Arial" panose="020B0604020202020204" pitchFamily="34" charset="0"/>
              <a:buChar char="•"/>
            </a:pPr>
            <a:r>
              <a:rPr lang="zh-CN" altLang="en-US" i="1"/>
              <a:t>consumer_key = "&lt;Your Consumer Key Here&gt;"</a:t>
            </a:r>
            <a:endParaRPr lang="zh-CN" altLang="en-US" i="1"/>
          </a:p>
          <a:p>
            <a:pPr marL="285750" indent="-285750">
              <a:buFont typeface="Arial" panose="020B0604020202020204" pitchFamily="34" charset="0"/>
              <a:buChar char="•"/>
            </a:pPr>
            <a:r>
              <a:rPr lang="zh-CN" altLang="en-US" i="1"/>
              <a:t>consumer_secret = "&lt;Your Consumer Secret Here&gt;"</a:t>
            </a:r>
            <a:endParaRPr lang="zh-CN" altLang="en-US" i="1"/>
          </a:p>
          <a:p>
            <a:pPr marL="285750" indent="-285750">
              <a:buFont typeface="Arial" panose="020B0604020202020204" pitchFamily="34" charset="0"/>
              <a:buChar char="•"/>
            </a:pPr>
            <a:r>
              <a:rPr lang="zh-CN" altLang="en-US" i="1"/>
              <a:t>access_token = "&lt;Your Access Token Here&gt;"</a:t>
            </a:r>
            <a:endParaRPr lang="zh-CN" altLang="en-US" i="1"/>
          </a:p>
          <a:p>
            <a:pPr marL="285750" indent="-285750">
              <a:buFont typeface="Arial" panose="020B0604020202020204" pitchFamily="34" charset="0"/>
              <a:buChar char="•"/>
            </a:pPr>
            <a:r>
              <a:rPr lang="zh-CN" altLang="en-US" i="1"/>
              <a:t>access_token_secret = "&lt;Your Access Token Secret Here&gt;"</a:t>
            </a:r>
            <a:endParaRPr lang="zh-CN" altLang="en-US" i="1"/>
          </a:p>
          <a:p>
            <a:pPr marL="285750" indent="-285750">
              <a:buFont typeface="Arial" panose="020B0604020202020204" pitchFamily="34" charset="0"/>
              <a:buChar char="•"/>
            </a:pPr>
            <a:r>
              <a:rPr lang="zh-CN" altLang="en-US" i="1"/>
              <a:t>authorization = twitter.OAuth(access_token, access_token_secret,</a:t>
            </a:r>
            <a:endParaRPr lang="zh-CN" altLang="en-US" i="1"/>
          </a:p>
          <a:p>
            <a:pPr marL="285750" indent="-285750">
              <a:buFont typeface="Arial" panose="020B0604020202020204" pitchFamily="34" charset="0"/>
              <a:buChar char="•"/>
            </a:pPr>
            <a:r>
              <a:rPr lang="zh-CN" altLang="en-US" i="1"/>
              <a:t>consumer_key, consumer_secret)</a:t>
            </a:r>
            <a:endParaRPr lang="zh-CN" altLang="en-US" i="1"/>
          </a:p>
        </p:txBody>
      </p:sp>
      <p:sp>
        <p:nvSpPr>
          <p:cNvPr id="5" name="文本框 4"/>
          <p:cNvSpPr txBox="1"/>
          <p:nvPr/>
        </p:nvSpPr>
        <p:spPr>
          <a:xfrm>
            <a:off x="321310" y="3241040"/>
            <a:ext cx="8035290" cy="1476375"/>
          </a:xfrm>
          <a:prstGeom prst="rect">
            <a:avLst/>
          </a:prstGeom>
          <a:noFill/>
        </p:spPr>
        <p:txBody>
          <a:bodyPr wrap="square" rtlCol="0" anchor="t">
            <a:spAutoFit/>
          </a:bodyPr>
          <a:p>
            <a:r>
              <a:rPr lang="zh-CN" altLang="en-US"/>
              <a:t>We are going to get our tweets from Twitter's search function. We will create</a:t>
            </a:r>
            <a:endParaRPr lang="zh-CN" altLang="en-US"/>
          </a:p>
          <a:p>
            <a:r>
              <a:rPr lang="zh-CN" altLang="en-US"/>
              <a:t>a reader that connects to twitter using our authorization, and then use that</a:t>
            </a:r>
            <a:endParaRPr lang="zh-CN" altLang="en-US"/>
          </a:p>
          <a:p>
            <a:r>
              <a:rPr lang="zh-CN" altLang="en-US"/>
              <a:t>reader to perform searches. </a:t>
            </a:r>
            <a:endParaRPr lang="zh-CN" altLang="en-US"/>
          </a:p>
          <a:p>
            <a:endParaRPr lang="zh-CN" altLang="en-US"/>
          </a:p>
          <a:p>
            <a:r>
              <a:rPr lang="zh-CN" altLang="en-US"/>
              <a:t>In the Notebook, we set the filename where the tweets will be stored:</a:t>
            </a:r>
            <a:endParaRPr lang="zh-CN" altLang="en-US"/>
          </a:p>
        </p:txBody>
      </p:sp>
      <p:sp>
        <p:nvSpPr>
          <p:cNvPr id="6" name="文本框 5"/>
          <p:cNvSpPr txBox="1"/>
          <p:nvPr/>
        </p:nvSpPr>
        <p:spPr>
          <a:xfrm>
            <a:off x="958850" y="4895215"/>
            <a:ext cx="739838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os</a:t>
            </a:r>
            <a:endParaRPr lang="zh-CN" altLang="en-US" i="1"/>
          </a:p>
          <a:p>
            <a:pPr marL="285750" indent="-285750">
              <a:buFont typeface="Arial" panose="020B0604020202020204" pitchFamily="34" charset="0"/>
              <a:buChar char="•"/>
            </a:pPr>
            <a:r>
              <a:rPr lang="zh-CN" altLang="en-US" i="1"/>
              <a:t>output_filename = os.path.join(os.path.expanduser("~"),"Data", "twitter", "python_tweets.json")</a:t>
            </a:r>
            <a:endParaRPr lang="zh-CN" altLang="en-US" i="1"/>
          </a:p>
        </p:txBody>
      </p:sp>
      <p:sp>
        <p:nvSpPr>
          <p:cNvPr id="7" name="文本框 6"/>
          <p:cNvSpPr txBox="1"/>
          <p:nvPr/>
        </p:nvSpPr>
        <p:spPr>
          <a:xfrm>
            <a:off x="958850" y="5903595"/>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json</a:t>
            </a:r>
            <a:endParaRPr lang="zh-CN" altLang="en-US" i="1"/>
          </a:p>
        </p:txBody>
      </p:sp>
      <p:sp>
        <p:nvSpPr>
          <p:cNvPr id="8" name="文本框 7"/>
          <p:cNvSpPr txBox="1"/>
          <p:nvPr/>
        </p:nvSpPr>
        <p:spPr>
          <a:xfrm>
            <a:off x="958850" y="6271895"/>
            <a:ext cx="7398385"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t = twitter.Twitter(auth=authorization)</a:t>
            </a:r>
            <a:endParaRPr lang="zh-CN" altLang="en-US" i="1"/>
          </a:p>
        </p:txBody>
      </p:sp>
      <p:sp>
        <p:nvSpPr>
          <p:cNvPr id="9" name="文本框 8"/>
          <p:cNvSpPr txBox="1"/>
          <p:nvPr/>
        </p:nvSpPr>
        <p:spPr>
          <a:xfrm>
            <a:off x="321310" y="783590"/>
            <a:ext cx="8069580" cy="368300"/>
          </a:xfrm>
          <a:prstGeom prst="rect">
            <a:avLst/>
          </a:prstGeom>
          <a:noFill/>
        </p:spPr>
        <p:txBody>
          <a:bodyPr wrap="none" rtlCol="0" anchor="t">
            <a:spAutoFit/>
          </a:bodyPr>
          <a:p>
            <a:r>
              <a:rPr lang="en-US" b="1">
                <a:solidFill>
                  <a:srgbClr val="FF0000"/>
                </a:solidFill>
                <a:sym typeface="+mn-ea"/>
              </a:rPr>
              <a:t>For those who are not insterested, you can skip the two following slides </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40360" y="711200"/>
            <a:ext cx="8462645" cy="2584450"/>
          </a:xfrm>
          <a:prstGeom prst="rect">
            <a:avLst/>
          </a:prstGeom>
          <a:noFill/>
        </p:spPr>
        <p:txBody>
          <a:bodyPr wrap="square" rtlCol="0" anchor="t">
            <a:spAutoFit/>
          </a:bodyPr>
          <a:p>
            <a:r>
              <a:rPr lang="zh-CN" altLang="en-US"/>
              <a:t>We then open our output file for writing. We open it for appending—this allows</a:t>
            </a:r>
            <a:endParaRPr lang="zh-CN" altLang="en-US"/>
          </a:p>
          <a:p>
            <a:r>
              <a:rPr lang="zh-CN" altLang="en-US"/>
              <a:t>us to rerun the script to obtain more tweets. We then use our Twitter connection to perform a search for the word Python. </a:t>
            </a:r>
            <a:endParaRPr lang="zh-CN" altLang="en-US"/>
          </a:p>
          <a:p>
            <a:endParaRPr lang="zh-CN" altLang="en-US"/>
          </a:p>
          <a:p>
            <a:r>
              <a:rPr lang="zh-CN" altLang="en-US"/>
              <a:t>This code takes the tweet, uses the json library to create a string representation using the dumps function, and then writes it to the file. </a:t>
            </a:r>
            <a:endParaRPr lang="zh-CN" altLang="en-US"/>
          </a:p>
          <a:p>
            <a:endParaRPr lang="zh-CN" altLang="en-US"/>
          </a:p>
          <a:p>
            <a:r>
              <a:rPr lang="zh-CN" altLang="en-US"/>
              <a:t>It then creates a blank line under the tweet so that we can easily distinguish where one tweet starts and ends in our file:</a:t>
            </a:r>
            <a:endParaRPr lang="zh-CN" altLang="en-US"/>
          </a:p>
        </p:txBody>
      </p:sp>
      <p:sp>
        <p:nvSpPr>
          <p:cNvPr id="4" name="文本框 3"/>
          <p:cNvSpPr txBox="1"/>
          <p:nvPr/>
        </p:nvSpPr>
        <p:spPr>
          <a:xfrm>
            <a:off x="589915" y="3530600"/>
            <a:ext cx="8331835"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i="1"/>
              <a:t>with open(output_filename, 'a') as output_file:</a:t>
            </a:r>
            <a:endParaRPr lang="zh-CN" altLang="en-US" i="1"/>
          </a:p>
          <a:p>
            <a:pPr marL="285750" indent="-285750">
              <a:buFont typeface="Arial" panose="020B0604020202020204" pitchFamily="34" charset="0"/>
              <a:buChar char="•"/>
            </a:pPr>
            <a:r>
              <a:rPr lang="zh-CN" altLang="en-US" i="1"/>
              <a:t>search_results = t.search.tweets(q="python", count=100)['statuses']</a:t>
            </a:r>
            <a:endParaRPr lang="zh-CN" altLang="en-US" i="1"/>
          </a:p>
          <a:p>
            <a:pPr marL="285750" indent="-285750">
              <a:buFont typeface="Arial" panose="020B0604020202020204" pitchFamily="34" charset="0"/>
              <a:buChar char="•"/>
            </a:pPr>
            <a:r>
              <a:rPr lang="zh-CN" altLang="en-US" i="1"/>
              <a:t>for tweet in search_results:</a:t>
            </a:r>
            <a:endParaRPr lang="zh-CN" altLang="en-US" i="1"/>
          </a:p>
          <a:p>
            <a:pPr indent="0">
              <a:buFont typeface="Arial" panose="020B0604020202020204" pitchFamily="34" charset="0"/>
              <a:buNone/>
            </a:pPr>
            <a:r>
              <a:rPr lang="en-US" altLang="zh-CN" i="1"/>
              <a:t>	</a:t>
            </a:r>
            <a:r>
              <a:rPr lang="zh-CN" altLang="en-US" i="1"/>
              <a:t>if 'text' in tweet:</a:t>
            </a:r>
            <a:endParaRPr lang="zh-CN" altLang="en-US" i="1"/>
          </a:p>
          <a:p>
            <a:pPr indent="0">
              <a:buFont typeface="Arial" panose="020B0604020202020204" pitchFamily="34" charset="0"/>
              <a:buNone/>
            </a:pPr>
            <a:r>
              <a:rPr lang="en-US" altLang="zh-CN" i="1"/>
              <a:t>		</a:t>
            </a:r>
            <a:r>
              <a:rPr lang="zh-CN" altLang="en-US" i="1"/>
              <a:t>output_file.write(json.dumps(tweet))</a:t>
            </a:r>
            <a:endParaRPr lang="zh-CN" altLang="en-US" i="1"/>
          </a:p>
          <a:p>
            <a:pPr indent="0">
              <a:buFont typeface="Arial" panose="020B0604020202020204" pitchFamily="34" charset="0"/>
              <a:buNone/>
            </a:pPr>
            <a:r>
              <a:rPr lang="en-US" altLang="zh-CN" i="1"/>
              <a:t>		</a:t>
            </a:r>
            <a:r>
              <a:rPr lang="zh-CN" altLang="en-US" i="1"/>
              <a:t>output_file.write("\n\n")</a:t>
            </a:r>
            <a:endParaRPr lang="zh-CN" altLang="en-US" i="1"/>
          </a:p>
        </p:txBody>
      </p:sp>
      <p:sp>
        <p:nvSpPr>
          <p:cNvPr id="5" name="文本框 4"/>
          <p:cNvSpPr txBox="1"/>
          <p:nvPr/>
        </p:nvSpPr>
        <p:spPr>
          <a:xfrm>
            <a:off x="340360" y="5573395"/>
            <a:ext cx="8463280" cy="645160"/>
          </a:xfrm>
          <a:prstGeom prst="rect">
            <a:avLst/>
          </a:prstGeom>
          <a:noFill/>
        </p:spPr>
        <p:txBody>
          <a:bodyPr wrap="square" rtlCol="0" anchor="t">
            <a:spAutoFit/>
          </a:bodyPr>
          <a:p>
            <a:r>
              <a:rPr lang="zh-CN" altLang="en-US"/>
              <a:t>Running this for a few minutes will result in 100 tweets being added to the</a:t>
            </a:r>
            <a:endParaRPr lang="zh-CN" altLang="en-US"/>
          </a:p>
          <a:p>
            <a:r>
              <a:rPr lang="zh-CN" altLang="en-US"/>
              <a:t>output file.</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5135" y="552450"/>
            <a:ext cx="7106920" cy="521970"/>
          </a:xfrm>
          <a:prstGeom prst="rect">
            <a:avLst/>
          </a:prstGeom>
          <a:noFill/>
        </p:spPr>
        <p:txBody>
          <a:bodyPr wrap="square" rtlCol="0" anchor="t">
            <a:spAutoFit/>
          </a:bodyPr>
          <a:p>
            <a:r>
              <a:rPr lang="zh-CN" altLang="en-US" sz="2800" b="1"/>
              <a:t>Loading and classifying the dataset</a:t>
            </a:r>
            <a:endParaRPr lang="zh-CN" altLang="en-US" sz="2800" b="1"/>
          </a:p>
        </p:txBody>
      </p:sp>
      <p:sp>
        <p:nvSpPr>
          <p:cNvPr id="4" name="文本框 3"/>
          <p:cNvSpPr txBox="1"/>
          <p:nvPr/>
        </p:nvSpPr>
        <p:spPr>
          <a:xfrm>
            <a:off x="445135" y="1398905"/>
            <a:ext cx="7844790" cy="922020"/>
          </a:xfrm>
          <a:prstGeom prst="rect">
            <a:avLst/>
          </a:prstGeom>
          <a:noFill/>
        </p:spPr>
        <p:txBody>
          <a:bodyPr wrap="square" rtlCol="0" anchor="t">
            <a:spAutoFit/>
          </a:bodyPr>
          <a:p>
            <a:r>
              <a:rPr lang="zh-CN" altLang="en-US"/>
              <a:t>After we have collected a set of tweets (our dataset), we need labels to perform classification. We are going to label the dataset by setting up a form in an IPython Notebook to allow us to enter the labels.</a:t>
            </a:r>
            <a:endParaRPr lang="zh-CN" altLang="en-US"/>
          </a:p>
        </p:txBody>
      </p:sp>
      <p:sp>
        <p:nvSpPr>
          <p:cNvPr id="5" name="文本框 4"/>
          <p:cNvSpPr txBox="1"/>
          <p:nvPr/>
        </p:nvSpPr>
        <p:spPr>
          <a:xfrm>
            <a:off x="445135" y="2686050"/>
            <a:ext cx="7844790" cy="2306955"/>
          </a:xfrm>
          <a:prstGeom prst="rect">
            <a:avLst/>
          </a:prstGeom>
          <a:noFill/>
        </p:spPr>
        <p:txBody>
          <a:bodyPr wrap="square" rtlCol="0" anchor="t">
            <a:spAutoFit/>
          </a:bodyPr>
          <a:p>
            <a:r>
              <a:rPr lang="zh-CN" altLang="en-US"/>
              <a:t>To parse it, we can use the json library but we will have to first split the file by newlines to get the actual tweet objects themselves.</a:t>
            </a:r>
            <a:endParaRPr lang="zh-CN" altLang="en-US"/>
          </a:p>
          <a:p>
            <a:r>
              <a:rPr lang="zh-CN" altLang="en-US"/>
              <a:t>Set up a new IPython Notebook (I called mine ch6_label_twitter) and enter</a:t>
            </a:r>
            <a:endParaRPr lang="zh-CN" altLang="en-US"/>
          </a:p>
          <a:p>
            <a:r>
              <a:rPr lang="zh-CN" altLang="en-US"/>
              <a:t>the dataset's filename. </a:t>
            </a:r>
            <a:endParaRPr lang="zh-CN" altLang="en-US"/>
          </a:p>
          <a:p>
            <a:endParaRPr lang="zh-CN" altLang="en-US"/>
          </a:p>
          <a:p>
            <a:r>
              <a:rPr lang="zh-CN" altLang="en-US"/>
              <a:t>This is the same filename in which we saved the data in the previous section. We also define the filename that we will use to save the labels to.</a:t>
            </a:r>
            <a:endParaRPr lang="zh-CN" altLang="en-US"/>
          </a:p>
          <a:p>
            <a:r>
              <a:rPr lang="zh-CN" altLang="en-US"/>
              <a:t>The code is as follows:</a:t>
            </a:r>
            <a:endParaRPr lang="zh-CN" altLang="en-US"/>
          </a:p>
        </p:txBody>
      </p:sp>
      <p:sp>
        <p:nvSpPr>
          <p:cNvPr id="6" name="文本框 5"/>
          <p:cNvSpPr txBox="1"/>
          <p:nvPr/>
        </p:nvSpPr>
        <p:spPr>
          <a:xfrm>
            <a:off x="445135" y="5123815"/>
            <a:ext cx="78447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os</a:t>
            </a:r>
            <a:endParaRPr lang="zh-CN" altLang="en-US" i="1"/>
          </a:p>
          <a:p>
            <a:pPr marL="285750" indent="-285750">
              <a:buFont typeface="Arial" panose="020B0604020202020204" pitchFamily="34" charset="0"/>
              <a:buChar char="•"/>
            </a:pPr>
            <a:r>
              <a:rPr lang="zh-CN" altLang="en-US" i="1"/>
              <a:t>input_filename = os.path.join(os.path.expanduser("~"), "Data","twitter", "python_tweets.json")</a:t>
            </a:r>
            <a:endParaRPr lang="zh-CN" altLang="en-US" i="1"/>
          </a:p>
          <a:p>
            <a:pPr marL="285750" indent="-285750">
              <a:buFont typeface="Arial" panose="020B0604020202020204" pitchFamily="34" charset="0"/>
              <a:buChar char="•"/>
            </a:pPr>
            <a:r>
              <a:rPr lang="zh-CN" altLang="en-US" i="1"/>
              <a:t>labels_filename = os.path.join(os.path.expanduser("~"), "Data","twitter", "python_classes.json")</a:t>
            </a:r>
            <a:endParaRPr lang="zh-CN" altLang="en-US" i="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06145" y="83566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import json</a:t>
            </a:r>
            <a:endParaRPr lang="zh-CN" altLang="en-US" i="1"/>
          </a:p>
        </p:txBody>
      </p:sp>
      <p:sp>
        <p:nvSpPr>
          <p:cNvPr id="4" name="文本框 3"/>
          <p:cNvSpPr txBox="1"/>
          <p:nvPr/>
        </p:nvSpPr>
        <p:spPr>
          <a:xfrm>
            <a:off x="906145" y="1428115"/>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tweets </a:t>
            </a:r>
            <a:r>
              <a:rPr lang="zh-CN" altLang="en-US"/>
              <a:t>= []</a:t>
            </a:r>
            <a:endParaRPr lang="zh-CN" altLang="en-US"/>
          </a:p>
        </p:txBody>
      </p:sp>
      <p:sp>
        <p:nvSpPr>
          <p:cNvPr id="5" name="文本框 4"/>
          <p:cNvSpPr txBox="1"/>
          <p:nvPr/>
        </p:nvSpPr>
        <p:spPr>
          <a:xfrm>
            <a:off x="906145" y="2091055"/>
            <a:ext cx="625094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i="1"/>
              <a:t>with open(input_filename) as inf:</a:t>
            </a:r>
            <a:endParaRPr lang="zh-CN" altLang="en-US" i="1"/>
          </a:p>
          <a:p>
            <a:pPr marL="285750" indent="-285750">
              <a:buFont typeface="Arial" panose="020B0604020202020204" pitchFamily="34" charset="0"/>
              <a:buChar char="•"/>
            </a:pPr>
            <a:r>
              <a:rPr lang="zh-CN" altLang="en-US" i="1"/>
              <a:t>for line in inf:</a:t>
            </a:r>
            <a:endParaRPr lang="zh-CN" altLang="en-US" i="1"/>
          </a:p>
          <a:p>
            <a:pPr indent="0">
              <a:buFont typeface="Arial" panose="020B0604020202020204" pitchFamily="34" charset="0"/>
              <a:buNone/>
            </a:pPr>
            <a:r>
              <a:rPr lang="en-US" altLang="zh-CN" i="1"/>
              <a:t>	</a:t>
            </a:r>
            <a:r>
              <a:rPr lang="zh-CN" altLang="en-US" i="1"/>
              <a:t>if len(line.strip()) == 0:</a:t>
            </a:r>
            <a:endParaRPr lang="zh-CN" altLang="en-US" i="1"/>
          </a:p>
          <a:p>
            <a:pPr indent="0">
              <a:buFont typeface="Arial" panose="020B0604020202020204" pitchFamily="34" charset="0"/>
              <a:buNone/>
            </a:pPr>
            <a:r>
              <a:rPr lang="en-US" altLang="zh-CN" i="1"/>
              <a:t>	      </a:t>
            </a:r>
            <a:r>
              <a:rPr lang="zh-CN" altLang="en-US" i="1"/>
              <a:t>continue</a:t>
            </a:r>
            <a:endParaRPr lang="zh-CN" altLang="en-US" i="1"/>
          </a:p>
          <a:p>
            <a:pPr indent="0">
              <a:buFont typeface="Arial" panose="020B0604020202020204" pitchFamily="34" charset="0"/>
              <a:buNone/>
            </a:pPr>
            <a:r>
              <a:rPr lang="en-US" altLang="zh-CN" i="1"/>
              <a:t>	</a:t>
            </a:r>
            <a:r>
              <a:rPr lang="zh-CN" altLang="en-US" i="1"/>
              <a:t>tweets.append(json.loads(line))</a:t>
            </a:r>
            <a:endParaRPr lang="zh-CN" altLang="en-US" i="1"/>
          </a:p>
        </p:txBody>
      </p:sp>
      <p:sp>
        <p:nvSpPr>
          <p:cNvPr id="6" name="文本框 5"/>
          <p:cNvSpPr txBox="1"/>
          <p:nvPr/>
        </p:nvSpPr>
        <p:spPr>
          <a:xfrm>
            <a:off x="807720" y="3883025"/>
            <a:ext cx="7527925" cy="922020"/>
          </a:xfrm>
          <a:prstGeom prst="rect">
            <a:avLst/>
          </a:prstGeom>
          <a:noFill/>
        </p:spPr>
        <p:txBody>
          <a:bodyPr wrap="square" rtlCol="0" anchor="t">
            <a:spAutoFit/>
          </a:bodyPr>
          <a:p>
            <a:r>
              <a:rPr lang="zh-CN" altLang="en-US"/>
              <a:t>We will use the IPython Notebook's ability to embed HTML and talk between JavaScript and Python to create a viewer of tweets to allow us to easily and quickly classify the tweets as spam or not.</a:t>
            </a:r>
            <a:endParaRPr lang="zh-CN" altLang="en-US"/>
          </a:p>
        </p:txBody>
      </p:sp>
      <p:sp>
        <p:nvSpPr>
          <p:cNvPr id="7" name="文本框 6"/>
          <p:cNvSpPr txBox="1"/>
          <p:nvPr/>
        </p:nvSpPr>
        <p:spPr>
          <a:xfrm>
            <a:off x="906145" y="5012690"/>
            <a:ext cx="7258685"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labels = []</a:t>
            </a:r>
            <a:endParaRPr lang="zh-CN" altLang="en-US" i="1"/>
          </a:p>
          <a:p>
            <a:pPr marL="285750" indent="-285750">
              <a:buFont typeface="Arial" panose="020B0604020202020204" pitchFamily="34" charset="0"/>
              <a:buChar char="•"/>
            </a:pPr>
            <a:r>
              <a:rPr lang="zh-CN" altLang="en-US" i="1"/>
              <a:t>if os.path.exists(labels_filename):</a:t>
            </a:r>
            <a:endParaRPr lang="zh-CN" altLang="en-US" i="1"/>
          </a:p>
          <a:p>
            <a:pPr indent="0">
              <a:buFont typeface="Arial" panose="020B0604020202020204" pitchFamily="34" charset="0"/>
              <a:buNone/>
            </a:pPr>
            <a:r>
              <a:rPr lang="en-US" altLang="zh-CN" i="1"/>
              <a:t>	</a:t>
            </a:r>
            <a:r>
              <a:rPr lang="zh-CN" altLang="en-US" i="1"/>
              <a:t>with open(labels_filename) as inf:</a:t>
            </a:r>
            <a:endParaRPr lang="zh-CN" altLang="en-US" i="1"/>
          </a:p>
          <a:p>
            <a:pPr indent="0">
              <a:buFont typeface="Arial" panose="020B0604020202020204" pitchFamily="34" charset="0"/>
              <a:buNone/>
            </a:pPr>
            <a:r>
              <a:rPr lang="en-US" altLang="zh-CN" i="1"/>
              <a:t>	        </a:t>
            </a:r>
            <a:r>
              <a:rPr lang="zh-CN" altLang="en-US" i="1"/>
              <a:t>labels = json.load(inf)</a:t>
            </a:r>
            <a:endParaRPr lang="zh-CN" altLang="en-US" i="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09295" y="589915"/>
            <a:ext cx="7725410" cy="922020"/>
          </a:xfrm>
          <a:prstGeom prst="rect">
            <a:avLst/>
          </a:prstGeom>
          <a:noFill/>
        </p:spPr>
        <p:txBody>
          <a:bodyPr wrap="square" rtlCol="0" anchor="t">
            <a:spAutoFit/>
          </a:bodyPr>
          <a:p>
            <a:r>
              <a:rPr lang="zh-CN" altLang="en-US"/>
              <a:t>Next, we create a simple function that will return the next tweet that needs to be labeled. We can work out which is the next tweet by finding the first one that hasn't yet been labeled. The code is as follows:</a:t>
            </a:r>
            <a:endParaRPr lang="zh-CN" altLang="en-US"/>
          </a:p>
        </p:txBody>
      </p:sp>
      <p:sp>
        <p:nvSpPr>
          <p:cNvPr id="4" name="文本框 3"/>
          <p:cNvSpPr txBox="1"/>
          <p:nvPr/>
        </p:nvSpPr>
        <p:spPr>
          <a:xfrm>
            <a:off x="1222375" y="1776730"/>
            <a:ext cx="6896735" cy="645160"/>
          </a:xfrm>
          <a:prstGeom prst="rect">
            <a:avLst/>
          </a:prstGeom>
          <a:noFill/>
        </p:spPr>
        <p:txBody>
          <a:bodyPr wrap="square" rtlCol="0" anchor="t">
            <a:spAutoFit/>
          </a:bodyPr>
          <a:p>
            <a:pPr marL="285750" indent="-285750">
              <a:buFont typeface="Arial" panose="020B0604020202020204" pitchFamily="34" charset="0"/>
              <a:buChar char="•"/>
            </a:pPr>
            <a:r>
              <a:rPr lang="zh-CN" altLang="en-US" i="1"/>
              <a:t>def get_next_tweet():</a:t>
            </a:r>
            <a:endParaRPr lang="zh-CN" altLang="en-US" i="1"/>
          </a:p>
          <a:p>
            <a:pPr marL="285750" indent="-285750">
              <a:buFont typeface="Arial" panose="020B0604020202020204" pitchFamily="34" charset="0"/>
              <a:buChar char="•"/>
            </a:pPr>
            <a:r>
              <a:rPr lang="zh-CN" altLang="en-US" i="1"/>
              <a:t>return tweet_sample[len(labels)]['text']</a:t>
            </a:r>
            <a:endParaRPr lang="zh-CN" altLang="en-US" i="1"/>
          </a:p>
        </p:txBody>
      </p:sp>
      <p:sp>
        <p:nvSpPr>
          <p:cNvPr id="5" name="文本框 4"/>
          <p:cNvSpPr txBox="1"/>
          <p:nvPr/>
        </p:nvSpPr>
        <p:spPr>
          <a:xfrm>
            <a:off x="709295" y="3051810"/>
            <a:ext cx="7725410" cy="1476375"/>
          </a:xfrm>
          <a:prstGeom prst="rect">
            <a:avLst/>
          </a:prstGeom>
          <a:noFill/>
        </p:spPr>
        <p:txBody>
          <a:bodyPr wrap="square" rtlCol="0" anchor="t">
            <a:spAutoFit/>
          </a:bodyPr>
          <a:p>
            <a:r>
              <a:rPr lang="zh-CN" altLang="en-US"/>
              <a:t>Notebooks allow us to use magic functions to embed HTML and JavaScript (among other things) directly into the Notebook itself. Start a new cell with the following line at the top:</a:t>
            </a:r>
            <a:endParaRPr lang="zh-CN" altLang="en-US"/>
          </a:p>
          <a:p>
            <a:endParaRPr lang="zh-CN" altLang="en-US"/>
          </a:p>
          <a:p>
            <a:pPr marL="742950" lvl="1" indent="-285750">
              <a:buFont typeface="Arial" panose="020B0604020202020204" pitchFamily="34" charset="0"/>
              <a:buChar char="•"/>
            </a:pPr>
            <a:r>
              <a:rPr lang="zh-CN" altLang="en-US" i="1"/>
              <a:t>%%javascript</a:t>
            </a:r>
            <a:endParaRPr lang="zh-CN" altLang="en-US" i="1"/>
          </a:p>
        </p:txBody>
      </p:sp>
      <p:sp>
        <p:nvSpPr>
          <p:cNvPr id="6" name="文本框 5"/>
          <p:cNvSpPr txBox="1"/>
          <p:nvPr/>
        </p:nvSpPr>
        <p:spPr>
          <a:xfrm>
            <a:off x="1222375" y="4704080"/>
            <a:ext cx="7211695"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i="1"/>
              <a:t>function set_label(label){</a:t>
            </a:r>
            <a:endParaRPr lang="zh-CN" altLang="en-US" i="1"/>
          </a:p>
          <a:p>
            <a:pPr indent="0">
              <a:buFont typeface="Arial" panose="020B0604020202020204" pitchFamily="34" charset="0"/>
              <a:buNone/>
            </a:pPr>
            <a:r>
              <a:rPr lang="en-US" altLang="zh-CN" i="1"/>
              <a:t>	</a:t>
            </a:r>
            <a:r>
              <a:rPr lang="zh-CN" altLang="en-US" i="1"/>
              <a:t>var kernel = IPython.notebook.kernel;</a:t>
            </a:r>
            <a:endParaRPr lang="zh-CN" altLang="en-US" i="1"/>
          </a:p>
          <a:p>
            <a:pPr indent="0">
              <a:buFont typeface="Arial" panose="020B0604020202020204" pitchFamily="34" charset="0"/>
              <a:buNone/>
            </a:pPr>
            <a:r>
              <a:rPr lang="en-US" altLang="zh-CN" i="1"/>
              <a:t>	</a:t>
            </a:r>
            <a:r>
              <a:rPr lang="zh-CN" altLang="en-US" i="1"/>
              <a:t>kernel.execute("labels.append(" + label + ")");</a:t>
            </a:r>
            <a:endParaRPr lang="zh-CN" altLang="en-US" i="1"/>
          </a:p>
          <a:p>
            <a:pPr indent="0">
              <a:buFont typeface="Arial" panose="020B0604020202020204" pitchFamily="34" charset="0"/>
              <a:buNone/>
            </a:pPr>
            <a:r>
              <a:rPr lang="en-US" altLang="zh-CN" i="1"/>
              <a:t>	</a:t>
            </a:r>
            <a:r>
              <a:rPr lang="zh-CN" altLang="en-US" i="1"/>
              <a:t>load_next_tweet();</a:t>
            </a:r>
            <a:endParaRPr lang="zh-CN" altLang="en-US" i="1"/>
          </a:p>
          <a:p>
            <a:pPr indent="0">
              <a:buFont typeface="Arial" panose="020B0604020202020204" pitchFamily="34" charset="0"/>
              <a:buNone/>
            </a:pPr>
            <a:r>
              <a:rPr lang="en-US" altLang="zh-CN" i="1"/>
              <a:t>	</a:t>
            </a:r>
            <a:r>
              <a:rPr lang="zh-CN" altLang="en-US" i="1"/>
              <a:t>}</a:t>
            </a:r>
            <a:endParaRPr lang="zh-CN" altLang="en-US" i="1"/>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82625" y="601345"/>
            <a:ext cx="7554595"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i="1"/>
              <a:t>function load_next_tweet(){</a:t>
            </a:r>
            <a:endParaRPr lang="zh-CN" altLang="en-US" i="1"/>
          </a:p>
          <a:p>
            <a:pPr indent="0">
              <a:buFont typeface="Arial" panose="020B0604020202020204" pitchFamily="34" charset="0"/>
              <a:buNone/>
            </a:pPr>
            <a:r>
              <a:rPr lang="en-US" altLang="zh-CN" i="1"/>
              <a:t>	</a:t>
            </a:r>
            <a:r>
              <a:rPr lang="zh-CN" altLang="en-US" i="1"/>
              <a:t>var code_input = "get_next_tweet()";</a:t>
            </a:r>
            <a:endParaRPr lang="zh-CN" altLang="en-US" i="1"/>
          </a:p>
          <a:p>
            <a:pPr indent="0">
              <a:buFont typeface="Arial" panose="020B0604020202020204" pitchFamily="34" charset="0"/>
              <a:buNone/>
            </a:pPr>
            <a:r>
              <a:rPr lang="en-US" altLang="zh-CN" i="1"/>
              <a:t>	</a:t>
            </a:r>
            <a:r>
              <a:rPr lang="zh-CN" altLang="en-US" i="1"/>
              <a:t>var kernel = IPython.notebook.kernel;</a:t>
            </a:r>
            <a:endParaRPr lang="zh-CN" altLang="en-US" i="1"/>
          </a:p>
          <a:p>
            <a:pPr indent="0">
              <a:buFont typeface="Arial" panose="020B0604020202020204" pitchFamily="34" charset="0"/>
              <a:buNone/>
            </a:pPr>
            <a:r>
              <a:rPr lang="en-US" altLang="zh-CN" i="1"/>
              <a:t>	</a:t>
            </a:r>
            <a:r>
              <a:rPr lang="zh-CN" altLang="en-US" i="1"/>
              <a:t>var callbacks = { 'iopub' : {'output' : handle_output}};</a:t>
            </a:r>
            <a:endParaRPr lang="zh-CN" altLang="en-US" i="1"/>
          </a:p>
          <a:p>
            <a:pPr indent="0">
              <a:buFont typeface="Arial" panose="020B0604020202020204" pitchFamily="34" charset="0"/>
              <a:buNone/>
            </a:pPr>
            <a:r>
              <a:rPr lang="en-US" altLang="zh-CN" i="1"/>
              <a:t>	</a:t>
            </a:r>
            <a:r>
              <a:rPr lang="zh-CN" altLang="en-US" i="1"/>
              <a:t>kernel.execute(code_input, callbacks, {silent:false});</a:t>
            </a:r>
            <a:endParaRPr lang="zh-CN" altLang="en-US" i="1"/>
          </a:p>
          <a:p>
            <a:pPr indent="0">
              <a:buFont typeface="Arial" panose="020B0604020202020204" pitchFamily="34" charset="0"/>
              <a:buNone/>
            </a:pPr>
            <a:r>
              <a:rPr lang="en-US" altLang="zh-CN" i="1"/>
              <a:t>	</a:t>
            </a:r>
            <a:r>
              <a:rPr lang="zh-CN" altLang="en-US" i="1"/>
              <a:t>}</a:t>
            </a:r>
            <a:endParaRPr lang="zh-CN" altLang="en-US" i="1"/>
          </a:p>
        </p:txBody>
      </p:sp>
      <p:sp>
        <p:nvSpPr>
          <p:cNvPr id="4" name="文本框 3"/>
          <p:cNvSpPr txBox="1"/>
          <p:nvPr/>
        </p:nvSpPr>
        <p:spPr>
          <a:xfrm>
            <a:off x="682625" y="2829560"/>
            <a:ext cx="7554595"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i="1"/>
              <a:t>function handle_output(out){</a:t>
            </a:r>
            <a:endParaRPr lang="zh-CN" altLang="en-US" i="1"/>
          </a:p>
          <a:p>
            <a:pPr indent="0">
              <a:buFont typeface="Arial" panose="020B0604020202020204" pitchFamily="34" charset="0"/>
              <a:buNone/>
            </a:pPr>
            <a:r>
              <a:rPr lang="en-US" altLang="zh-CN" i="1"/>
              <a:t>	</a:t>
            </a:r>
            <a:r>
              <a:rPr lang="zh-CN" altLang="en-US" i="1"/>
              <a:t>var res = out.content.data["text/plain"];</a:t>
            </a:r>
            <a:endParaRPr lang="zh-CN" altLang="en-US" i="1"/>
          </a:p>
          <a:p>
            <a:pPr indent="0">
              <a:buFont typeface="Arial" panose="020B0604020202020204" pitchFamily="34" charset="0"/>
              <a:buNone/>
            </a:pPr>
            <a:r>
              <a:rPr lang="en-US" altLang="zh-CN" i="1"/>
              <a:t>	</a:t>
            </a:r>
            <a:r>
              <a:rPr lang="zh-CN" altLang="en-US" i="1"/>
              <a:t>$("div#tweet_text").html(res);</a:t>
            </a:r>
            <a:endParaRPr lang="zh-CN" altLang="en-US" i="1"/>
          </a:p>
          <a:p>
            <a:pPr indent="0">
              <a:buFont typeface="Arial" panose="020B0604020202020204" pitchFamily="34" charset="0"/>
              <a:buNone/>
            </a:pPr>
            <a:r>
              <a:rPr lang="en-US" altLang="zh-CN" i="1"/>
              <a:t>	</a:t>
            </a:r>
            <a:r>
              <a:rPr lang="zh-CN" altLang="en-US" i="1"/>
              <a:t>}</a:t>
            </a:r>
            <a:endParaRPr lang="zh-CN" altLang="en-US" i="1"/>
          </a:p>
        </p:txBody>
      </p:sp>
      <p:sp>
        <p:nvSpPr>
          <p:cNvPr id="5" name="文本框 4"/>
          <p:cNvSpPr txBox="1"/>
          <p:nvPr/>
        </p:nvSpPr>
        <p:spPr>
          <a:xfrm>
            <a:off x="682625" y="4251960"/>
            <a:ext cx="7963535" cy="2306955"/>
          </a:xfrm>
          <a:prstGeom prst="rect">
            <a:avLst/>
          </a:prstGeom>
          <a:noFill/>
        </p:spPr>
        <p:txBody>
          <a:bodyPr wrap="square" rtlCol="0" anchor="t">
            <a:spAutoFit/>
          </a:bodyPr>
          <a:p>
            <a:r>
              <a:rPr lang="zh-CN" altLang="en-US"/>
              <a:t>Our form will have a div that shows the next tweet to be labeled, which we will give the ID #tweet_text. We also create a textbox to enable us to capture key presses (otherwise, the Notebook will capture them and JavaScript won't do anything). </a:t>
            </a:r>
            <a:endParaRPr lang="zh-CN" altLang="en-US"/>
          </a:p>
          <a:p>
            <a:endParaRPr lang="zh-CN" altLang="en-US"/>
          </a:p>
          <a:p>
            <a:r>
              <a:rPr lang="zh-CN" altLang="en-US"/>
              <a:t>This allows us to use the keyboard to set labels of 1 or 0, which is faster than using the mouse to click buttons—given that we will need to label at least 100 tweets.</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1810" y="681990"/>
            <a:ext cx="8054975" cy="922020"/>
          </a:xfrm>
          <a:prstGeom prst="rect">
            <a:avLst/>
          </a:prstGeom>
          <a:noFill/>
        </p:spPr>
        <p:txBody>
          <a:bodyPr wrap="square" rtlCol="0" anchor="t">
            <a:spAutoFit/>
          </a:bodyPr>
          <a:p>
            <a:r>
              <a:rPr lang="zh-CN" altLang="en-US"/>
              <a:t>We are going to use a different magic function now, %%html. Unsurprisingly, this magic function allows us to directly embed HTML into our Notebook. In a new cell, start with this line:</a:t>
            </a:r>
            <a:endParaRPr lang="zh-CN" altLang="en-US"/>
          </a:p>
        </p:txBody>
      </p:sp>
      <p:sp>
        <p:nvSpPr>
          <p:cNvPr id="4" name="文本框 3"/>
          <p:cNvSpPr txBox="1"/>
          <p:nvPr/>
        </p:nvSpPr>
        <p:spPr>
          <a:xfrm>
            <a:off x="1038225" y="1604010"/>
            <a:ext cx="2540000" cy="368300"/>
          </a:xfrm>
          <a:prstGeom prst="rect">
            <a:avLst/>
          </a:prstGeom>
          <a:noFill/>
        </p:spPr>
        <p:txBody>
          <a:bodyPr wrap="square" rtlCol="0" anchor="t">
            <a:spAutoFit/>
          </a:bodyPr>
          <a:p>
            <a:pPr marL="285750" indent="-285750">
              <a:buFont typeface="Arial" panose="020B0604020202020204" pitchFamily="34" charset="0"/>
              <a:buChar char="•"/>
            </a:pPr>
            <a:r>
              <a:rPr lang="zh-CN" altLang="en-US" i="1"/>
              <a:t>%%html</a:t>
            </a:r>
            <a:endParaRPr lang="zh-CN" altLang="en-US" i="1"/>
          </a:p>
        </p:txBody>
      </p:sp>
      <p:sp>
        <p:nvSpPr>
          <p:cNvPr id="5" name="文本框 4"/>
          <p:cNvSpPr txBox="1"/>
          <p:nvPr/>
        </p:nvSpPr>
        <p:spPr>
          <a:xfrm>
            <a:off x="1038225" y="1972310"/>
            <a:ext cx="7502525"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i="1"/>
              <a:t>&lt;div name="tweetbox"&gt;</a:t>
            </a:r>
            <a:endParaRPr lang="zh-CN" altLang="en-US" i="1"/>
          </a:p>
          <a:p>
            <a:pPr indent="0">
              <a:buFont typeface="Arial" panose="020B0604020202020204" pitchFamily="34" charset="0"/>
              <a:buNone/>
            </a:pPr>
            <a:r>
              <a:rPr lang="zh-CN" altLang="en-US" i="1"/>
              <a:t>    Instructions: Click in textbox. Enter a 1 if the tweet is</a:t>
            </a:r>
            <a:endParaRPr lang="zh-CN" altLang="en-US" i="1"/>
          </a:p>
          <a:p>
            <a:pPr indent="0">
              <a:buFont typeface="Arial" panose="020B0604020202020204" pitchFamily="34" charset="0"/>
              <a:buNone/>
            </a:pPr>
            <a:r>
              <a:rPr lang="zh-CN" altLang="en-US" i="1"/>
              <a:t>    relevant, enter 0 otherwise.&lt;br&gt;</a:t>
            </a:r>
            <a:endParaRPr lang="zh-CN" altLang="en-US" i="1"/>
          </a:p>
          <a:p>
            <a:pPr indent="0">
              <a:buFont typeface="Arial" panose="020B0604020202020204" pitchFamily="34" charset="0"/>
              <a:buNone/>
            </a:pPr>
            <a:r>
              <a:rPr lang="zh-CN" altLang="en-US" i="1"/>
              <a:t>    Tweet: &lt;div id="tweet_text" value="text"&gt;&lt;/div&gt;&lt;br&gt;</a:t>
            </a:r>
            <a:endParaRPr lang="zh-CN" altLang="en-US" i="1"/>
          </a:p>
          <a:p>
            <a:pPr indent="0">
              <a:buFont typeface="Arial" panose="020B0604020202020204" pitchFamily="34" charset="0"/>
              <a:buNone/>
            </a:pPr>
            <a:r>
              <a:rPr lang="zh-CN" altLang="en-US" i="1"/>
              <a:t>    &lt;input type=text id="capture"&gt;&lt;/input&gt;&lt;br&gt;</a:t>
            </a:r>
            <a:endParaRPr lang="zh-CN" altLang="en-US" i="1"/>
          </a:p>
          <a:p>
            <a:pPr indent="0">
              <a:buFont typeface="Arial" panose="020B0604020202020204" pitchFamily="34" charset="0"/>
              <a:buNone/>
            </a:pPr>
            <a:r>
              <a:rPr lang="zh-CN" altLang="en-US" i="1"/>
              <a:t>    &lt;/div&gt;</a:t>
            </a:r>
            <a:endParaRPr lang="zh-CN" altLang="en-US" i="1"/>
          </a:p>
        </p:txBody>
      </p:sp>
      <p:sp>
        <p:nvSpPr>
          <p:cNvPr id="6" name="文本框 5"/>
          <p:cNvSpPr txBox="1"/>
          <p:nvPr/>
        </p:nvSpPr>
        <p:spPr>
          <a:xfrm>
            <a:off x="1038225" y="3725545"/>
            <a:ext cx="7817485" cy="3138170"/>
          </a:xfrm>
          <a:prstGeom prst="rect">
            <a:avLst/>
          </a:prstGeom>
          <a:noFill/>
        </p:spPr>
        <p:txBody>
          <a:bodyPr wrap="square" rtlCol="0" anchor="t">
            <a:spAutoFit/>
          </a:bodyPr>
          <a:p>
            <a:pPr marL="285750" indent="-285750">
              <a:buFont typeface="Arial" panose="020B0604020202020204" pitchFamily="34" charset="0"/>
              <a:buChar char="•"/>
            </a:pPr>
            <a:r>
              <a:rPr lang="zh-CN" altLang="en-US" i="1"/>
              <a:t>&lt;script&gt;</a:t>
            </a:r>
            <a:endParaRPr lang="zh-CN" altLang="en-US" i="1"/>
          </a:p>
          <a:p>
            <a:pPr indent="0">
              <a:buFont typeface="Arial" panose="020B0604020202020204" pitchFamily="34" charset="0"/>
              <a:buNone/>
            </a:pPr>
            <a:r>
              <a:rPr lang="en-US" altLang="zh-CN" i="1"/>
              <a:t>	</a:t>
            </a:r>
            <a:r>
              <a:rPr lang="zh-CN" altLang="en-US" i="1"/>
              <a:t>$("input#capture").keypress(function(e) {</a:t>
            </a:r>
            <a:endParaRPr lang="zh-CN" altLang="en-US" i="1"/>
          </a:p>
          <a:p>
            <a:pPr indent="0">
              <a:buFont typeface="Arial" panose="020B0604020202020204" pitchFamily="34" charset="0"/>
              <a:buNone/>
            </a:pPr>
            <a:r>
              <a:rPr lang="en-US" altLang="zh-CN" i="1"/>
              <a:t>	</a:t>
            </a:r>
            <a:r>
              <a:rPr lang="zh-CN" altLang="en-US" i="1"/>
              <a:t>if(e.which == 48) {</a:t>
            </a:r>
            <a:endParaRPr lang="zh-CN" altLang="en-US" i="1"/>
          </a:p>
          <a:p>
            <a:pPr indent="0">
              <a:buFont typeface="Arial" panose="020B0604020202020204" pitchFamily="34" charset="0"/>
              <a:buNone/>
            </a:pPr>
            <a:r>
              <a:rPr lang="en-US" altLang="zh-CN" i="1"/>
              <a:t>		</a:t>
            </a:r>
            <a:r>
              <a:rPr lang="zh-CN" altLang="en-US" i="1"/>
              <a:t>set_label(0);</a:t>
            </a:r>
            <a:endParaRPr lang="zh-CN" altLang="en-US" i="1"/>
          </a:p>
          <a:p>
            <a:pPr indent="0">
              <a:buFont typeface="Arial" panose="020B0604020202020204" pitchFamily="34" charset="0"/>
              <a:buNone/>
            </a:pPr>
            <a:r>
              <a:rPr lang="en-US" altLang="zh-CN" i="1"/>
              <a:t>		</a:t>
            </a:r>
            <a:r>
              <a:rPr lang="zh-CN" altLang="en-US" i="1"/>
              <a:t>$("input#capture").val("");</a:t>
            </a:r>
            <a:endParaRPr lang="zh-CN" altLang="en-US" i="1"/>
          </a:p>
          <a:p>
            <a:pPr indent="0">
              <a:buFont typeface="Arial" panose="020B0604020202020204" pitchFamily="34" charset="0"/>
              <a:buNone/>
            </a:pPr>
            <a:r>
              <a:rPr lang="en-US" altLang="zh-CN" i="1"/>
              <a:t>		</a:t>
            </a:r>
            <a:r>
              <a:rPr lang="zh-CN" altLang="en-US" i="1"/>
              <a:t>}else if (e.which == 49){</a:t>
            </a:r>
            <a:endParaRPr lang="zh-CN" altLang="en-US" i="1"/>
          </a:p>
          <a:p>
            <a:pPr indent="0">
              <a:buFont typeface="Arial" panose="020B0604020202020204" pitchFamily="34" charset="0"/>
              <a:buNone/>
            </a:pPr>
            <a:r>
              <a:rPr lang="en-US" altLang="zh-CN" i="1"/>
              <a:t>		</a:t>
            </a:r>
            <a:r>
              <a:rPr lang="zh-CN" altLang="en-US" i="1"/>
              <a:t>set_label(1);</a:t>
            </a:r>
            <a:endParaRPr lang="zh-CN" altLang="en-US" i="1"/>
          </a:p>
          <a:p>
            <a:pPr indent="0">
              <a:buFont typeface="Arial" panose="020B0604020202020204" pitchFamily="34" charset="0"/>
              <a:buNone/>
            </a:pPr>
            <a:r>
              <a:rPr lang="en-US" altLang="zh-CN" i="1"/>
              <a:t>		</a:t>
            </a:r>
            <a:r>
              <a:rPr lang="zh-CN" altLang="en-US" i="1"/>
              <a:t>$("input#capture").val("");</a:t>
            </a:r>
            <a:endParaRPr lang="zh-CN" altLang="en-US" i="1"/>
          </a:p>
          <a:p>
            <a:pPr indent="0">
              <a:buFont typeface="Arial" panose="020B0604020202020204" pitchFamily="34" charset="0"/>
              <a:buNone/>
            </a:pPr>
            <a:r>
              <a:rPr lang="en-US" altLang="zh-CN" i="1"/>
              <a:t>		</a:t>
            </a:r>
            <a:r>
              <a:rPr lang="zh-CN" altLang="en-US" i="1"/>
              <a:t>}</a:t>
            </a:r>
            <a:endParaRPr lang="zh-CN" altLang="en-US" i="1"/>
          </a:p>
          <a:p>
            <a:pPr indent="0">
              <a:buFont typeface="Arial" panose="020B0604020202020204" pitchFamily="34" charset="0"/>
              <a:buNone/>
            </a:pPr>
            <a:r>
              <a:rPr lang="en-US" altLang="zh-CN" i="1"/>
              <a:t>	</a:t>
            </a:r>
            <a:r>
              <a:rPr lang="zh-CN" altLang="en-US" i="1"/>
              <a:t>});load_next_tweet();</a:t>
            </a:r>
            <a:endParaRPr lang="zh-CN" altLang="en-US" i="1"/>
          </a:p>
          <a:p>
            <a:pPr indent="0">
              <a:buFont typeface="Arial" panose="020B0604020202020204" pitchFamily="34" charset="0"/>
              <a:buNone/>
            </a:pPr>
            <a:r>
              <a:rPr lang="zh-CN" altLang="en-US" i="1"/>
              <a:t>     &lt;/script&gt;</a:t>
            </a:r>
            <a:endParaRPr lang="zh-CN" altLang="en-US" i="1"/>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43255" y="682625"/>
            <a:ext cx="7672705" cy="1753235"/>
          </a:xfrm>
          <a:prstGeom prst="rect">
            <a:avLst/>
          </a:prstGeom>
          <a:noFill/>
        </p:spPr>
        <p:txBody>
          <a:bodyPr wrap="square" rtlCol="0" anchor="t">
            <a:spAutoFit/>
          </a:bodyPr>
          <a:p>
            <a:r>
              <a:rPr lang="zh-CN" altLang="en-US"/>
              <a:t>When you finish all of this, simply save the labels to the output filename we defined earlier for the class values:</a:t>
            </a:r>
            <a:endParaRPr lang="zh-CN" altLang="en-US"/>
          </a:p>
          <a:p>
            <a:endParaRPr lang="zh-CN" altLang="en-US"/>
          </a:p>
          <a:p>
            <a:endParaRPr lang="zh-CN" altLang="en-US"/>
          </a:p>
          <a:p>
            <a:pPr marL="742950" lvl="1" indent="-285750">
              <a:buFont typeface="Arial" panose="020B0604020202020204" pitchFamily="34" charset="0"/>
              <a:buChar char="•"/>
            </a:pPr>
            <a:r>
              <a:rPr lang="zh-CN" altLang="en-US" i="1"/>
              <a:t>with open(labels_filename, 'w') as outf:</a:t>
            </a:r>
            <a:endParaRPr lang="zh-CN" altLang="en-US" i="1"/>
          </a:p>
          <a:p>
            <a:pPr lvl="1" indent="0">
              <a:buFont typeface="Arial" panose="020B0604020202020204" pitchFamily="34" charset="0"/>
              <a:buNone/>
            </a:pPr>
            <a:r>
              <a:rPr lang="en-US" altLang="zh-CN" i="1"/>
              <a:t>		</a:t>
            </a:r>
            <a:r>
              <a:rPr lang="zh-CN" altLang="en-US" i="1"/>
              <a:t>json.dump(labels, outf)</a:t>
            </a:r>
            <a:endParaRPr lang="zh-CN" altLang="en-US" i="1"/>
          </a:p>
        </p:txBody>
      </p:sp>
      <p:sp>
        <p:nvSpPr>
          <p:cNvPr id="4" name="文本框 3"/>
          <p:cNvSpPr txBox="1"/>
          <p:nvPr/>
        </p:nvSpPr>
        <p:spPr>
          <a:xfrm>
            <a:off x="643255" y="2557145"/>
            <a:ext cx="7672705" cy="1476375"/>
          </a:xfrm>
          <a:prstGeom prst="rect">
            <a:avLst/>
          </a:prstGeom>
          <a:noFill/>
        </p:spPr>
        <p:txBody>
          <a:bodyPr wrap="square" rtlCol="0" anchor="t">
            <a:spAutoFit/>
          </a:bodyPr>
          <a:p>
            <a:r>
              <a:rPr lang="zh-CN" altLang="en-US"/>
              <a:t>You can call the preceding code even if you haven't finished. Any labeling you have done to that point will be saved. </a:t>
            </a:r>
            <a:endParaRPr lang="zh-CN" altLang="en-US"/>
          </a:p>
          <a:p>
            <a:endParaRPr lang="zh-CN" altLang="en-US"/>
          </a:p>
          <a:p>
            <a:r>
              <a:rPr lang="zh-CN" altLang="en-US"/>
              <a:t>Running this Notebook again will pick up where you left off and you can keep labeling your tweets.</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5770" y="1360805"/>
            <a:ext cx="8410575" cy="3969385"/>
          </a:xfrm>
          <a:prstGeom prst="rect">
            <a:avLst/>
          </a:prstGeom>
          <a:noFill/>
        </p:spPr>
        <p:txBody>
          <a:bodyPr wrap="square" rtlCol="0" anchor="t">
            <a:spAutoFit/>
          </a:bodyPr>
          <a:p>
            <a:r>
              <a:rPr lang="zh-CN" altLang="en-US"/>
              <a:t>Now that we have our dataset, how are we going to perform data mining on it?</a:t>
            </a:r>
            <a:endParaRPr lang="zh-CN" altLang="en-US"/>
          </a:p>
          <a:p>
            <a:r>
              <a:rPr lang="zh-CN" altLang="en-US"/>
              <a:t>Text-based datasets include books, essays, websites, manuscripts, programming</a:t>
            </a:r>
            <a:endParaRPr lang="zh-CN" altLang="en-US"/>
          </a:p>
          <a:p>
            <a:r>
              <a:rPr lang="zh-CN" altLang="en-US"/>
              <a:t>code, and other forms of written expression. </a:t>
            </a:r>
            <a:endParaRPr lang="zh-CN" altLang="en-US"/>
          </a:p>
          <a:p>
            <a:endParaRPr lang="zh-CN" altLang="en-US"/>
          </a:p>
          <a:p>
            <a:r>
              <a:rPr lang="zh-CN" altLang="en-US"/>
              <a:t>All of the algorithms we have seen so far deal with numerical or categorical features, so how do we convert our text into a format that the algorithm can deal with?</a:t>
            </a:r>
            <a:endParaRPr lang="zh-CN" altLang="en-US"/>
          </a:p>
          <a:p>
            <a:endParaRPr lang="zh-CN" altLang="en-US"/>
          </a:p>
          <a:p>
            <a:r>
              <a:rPr lang="zh-CN" altLang="en-US"/>
              <a:t>There are a number of measurements that could be taken. For instance, average</a:t>
            </a:r>
            <a:endParaRPr lang="zh-CN" altLang="en-US"/>
          </a:p>
          <a:p>
            <a:r>
              <a:rPr lang="zh-CN" altLang="en-US"/>
              <a:t>word and average sentence length are used to predict the readability of a document.</a:t>
            </a:r>
            <a:endParaRPr lang="zh-CN" altLang="en-US"/>
          </a:p>
          <a:p>
            <a:endParaRPr lang="zh-CN" altLang="en-US"/>
          </a:p>
          <a:p>
            <a:r>
              <a:rPr lang="zh-CN" altLang="en-US"/>
              <a:t>However, there are lots of feature types such as word occurrence which we will</a:t>
            </a:r>
            <a:endParaRPr lang="zh-CN" altLang="en-US"/>
          </a:p>
          <a:p>
            <a:r>
              <a:rPr lang="zh-CN" altLang="en-US"/>
              <a:t>now investigate.</a:t>
            </a:r>
            <a:endParaRPr lang="zh-CN" altLang="en-US"/>
          </a:p>
        </p:txBody>
      </p:sp>
      <p:sp>
        <p:nvSpPr>
          <p:cNvPr id="4" name="文本框 3"/>
          <p:cNvSpPr txBox="1"/>
          <p:nvPr/>
        </p:nvSpPr>
        <p:spPr>
          <a:xfrm>
            <a:off x="445770" y="598805"/>
            <a:ext cx="5619750" cy="521970"/>
          </a:xfrm>
          <a:prstGeom prst="rect">
            <a:avLst/>
          </a:prstGeom>
          <a:noFill/>
        </p:spPr>
        <p:txBody>
          <a:bodyPr wrap="square" rtlCol="0" anchor="t">
            <a:spAutoFit/>
          </a:bodyPr>
          <a:p>
            <a:r>
              <a:rPr lang="zh-CN" altLang="en-US" sz="2800" b="1"/>
              <a:t>Text transformers</a:t>
            </a:r>
            <a:endParaRPr lang="zh-CN" altLang="en-US" sz="2800" b="1"/>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11175" y="612140"/>
            <a:ext cx="2540000" cy="521970"/>
          </a:xfrm>
          <a:prstGeom prst="rect">
            <a:avLst/>
          </a:prstGeom>
          <a:noFill/>
        </p:spPr>
        <p:txBody>
          <a:bodyPr wrap="square" rtlCol="0" anchor="t">
            <a:spAutoFit/>
          </a:bodyPr>
          <a:p>
            <a:r>
              <a:rPr lang="zh-CN" altLang="en-US" sz="2800" b="1"/>
              <a:t>Bag-of-words</a:t>
            </a:r>
            <a:endParaRPr lang="zh-CN" altLang="en-US" sz="2800" b="1"/>
          </a:p>
        </p:txBody>
      </p:sp>
      <p:sp>
        <p:nvSpPr>
          <p:cNvPr id="4" name="文本框 3"/>
          <p:cNvSpPr txBox="1"/>
          <p:nvPr/>
        </p:nvSpPr>
        <p:spPr>
          <a:xfrm>
            <a:off x="511175" y="1444625"/>
            <a:ext cx="8331835" cy="1476375"/>
          </a:xfrm>
          <a:prstGeom prst="rect">
            <a:avLst/>
          </a:prstGeom>
          <a:noFill/>
        </p:spPr>
        <p:txBody>
          <a:bodyPr wrap="square" rtlCol="0" anchor="t">
            <a:spAutoFit/>
          </a:bodyPr>
          <a:p>
            <a:r>
              <a:rPr lang="zh-CN" altLang="en-US"/>
              <a:t>One of the simplest but highly effective models is to simply count each word in the dataset. We create a matrix, where each row represents a document in our dataset and each column represents a word. </a:t>
            </a:r>
            <a:endParaRPr lang="zh-CN" altLang="en-US"/>
          </a:p>
          <a:p>
            <a:endParaRPr lang="zh-CN" altLang="en-US"/>
          </a:p>
          <a:p>
            <a:r>
              <a:rPr lang="zh-CN" altLang="en-US"/>
              <a:t>The value of the cell is the frequency of that word in the document.</a:t>
            </a:r>
            <a:endParaRPr lang="zh-CN" altLang="en-US"/>
          </a:p>
        </p:txBody>
      </p:sp>
      <p:sp>
        <p:nvSpPr>
          <p:cNvPr id="5" name="文本框 4"/>
          <p:cNvSpPr txBox="1"/>
          <p:nvPr/>
        </p:nvSpPr>
        <p:spPr>
          <a:xfrm>
            <a:off x="511175" y="3330575"/>
            <a:ext cx="8331835" cy="2306955"/>
          </a:xfrm>
          <a:prstGeom prst="rect">
            <a:avLst/>
          </a:prstGeom>
          <a:noFill/>
        </p:spPr>
        <p:txBody>
          <a:bodyPr wrap="square" rtlCol="0" anchor="t">
            <a:spAutoFit/>
          </a:bodyPr>
          <a:p>
            <a:r>
              <a:rPr lang="zh-CN" altLang="en-US"/>
              <a:t>There are a number of libraries for working with text data in Python. We will</a:t>
            </a:r>
            <a:endParaRPr lang="zh-CN" altLang="en-US"/>
          </a:p>
          <a:p>
            <a:r>
              <a:rPr lang="zh-CN" altLang="en-US"/>
              <a:t>use a major one, called Natural Language ToolKit (NLTK). </a:t>
            </a:r>
            <a:endParaRPr lang="zh-CN" altLang="en-US"/>
          </a:p>
          <a:p>
            <a:endParaRPr lang="zh-CN" altLang="en-US"/>
          </a:p>
          <a:p>
            <a:r>
              <a:rPr lang="zh-CN" altLang="en-US"/>
              <a:t>The scikit-learn library also has the CountVectorizer class that performs a similar action, and it is recommended you take a look at it . </a:t>
            </a:r>
            <a:endParaRPr lang="zh-CN" altLang="en-US"/>
          </a:p>
          <a:p>
            <a:endParaRPr lang="zh-CN" altLang="en-US"/>
          </a:p>
          <a:p>
            <a:r>
              <a:rPr lang="zh-CN" altLang="en-US"/>
              <a:t>However the NLTK version has more options for word tokenization. If you are doing natural language processing in python, NLTK is a great library to use.</a:t>
            </a:r>
            <a:endParaRPr lang="zh-CN"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118523</Words>
  <Application>WPS 演示</Application>
  <PresentationFormat>On-screen Show (4:3)</PresentationFormat>
  <Paragraphs>2699</Paragraphs>
  <Slides>214</Slides>
  <Notes>27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214</vt:i4>
      </vt:variant>
    </vt:vector>
  </HeadingPairs>
  <TitlesOfParts>
    <vt:vector size="228" baseType="lpstr">
      <vt:lpstr>Arial</vt:lpstr>
      <vt:lpstr>宋体</vt:lpstr>
      <vt:lpstr>Wingdings</vt:lpstr>
      <vt:lpstr>微软雅黑</vt:lpstr>
      <vt:lpstr>Arial Unicode MS</vt:lpstr>
      <vt:lpstr>方正舒体</vt:lpstr>
      <vt:lpstr>Calibri</vt:lpstr>
      <vt:lpstr>Wingdings</vt:lpstr>
      <vt:lpstr>Times New Roman</vt:lpstr>
      <vt:lpstr>Tahoma</vt:lpstr>
      <vt:lpstr>Monotype Sorts</vt:lpstr>
      <vt:lpstr>Clarity</vt:lpstr>
      <vt:lpstr>MS_ClipArt_Gallery.2</vt:lpstr>
      <vt:lpstr>MS_ClipArt_Gallery.2</vt:lpstr>
      <vt:lpstr>DATA MINING ExPeriment </vt:lpstr>
      <vt:lpstr>What is data mining?</vt:lpstr>
      <vt:lpstr>PowerPoint 演示文稿</vt:lpstr>
      <vt:lpstr>Envrionment Installation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Installing scikit-learn</vt:lpstr>
      <vt:lpstr>Classification with  K-Nearest Neighbors using  scikit-learn</vt:lpstr>
      <vt:lpstr>PowerPoint 演示文稿</vt:lpstr>
      <vt:lpstr>scikit-learn estimators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Preprocessing using pipelines</vt:lpstr>
      <vt:lpstr>PowerPoint 演示文稿</vt:lpstr>
      <vt:lpstr>PowerPoint 演示文稿</vt:lpstr>
      <vt:lpstr>PowerPoint 演示文稿</vt:lpstr>
      <vt:lpstr>PowerPoint 演示文稿</vt:lpstr>
      <vt:lpstr>PowerPoint 演示文稿</vt:lpstr>
      <vt:lpstr>PowerPoint 演示文稿</vt:lpstr>
      <vt:lpstr>Putting it all together</vt:lpstr>
      <vt:lpstr>PowerPoint 演示文稿</vt:lpstr>
      <vt:lpstr>PowerPoint 演示文稿</vt:lpstr>
      <vt:lpstr>PowerPoint 演示文稿</vt:lpstr>
      <vt:lpstr>PowerPoint 演示文稿</vt:lpstr>
      <vt:lpstr>PowerPoint 演示文稿</vt:lpstr>
      <vt:lpstr>Predicting Sports Winners with Decision Trees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Finding disambiguating terms in social media using NaivE Bayes algorithm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Beating CAPTCHAs with Neural Networks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Recommending Movies Using Affinity Analysis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Clustering Analysis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tsap</dc:creator>
  <cp:lastModifiedBy>q</cp:lastModifiedBy>
  <cp:revision>894</cp:revision>
  <dcterms:created xsi:type="dcterms:W3CDTF">2011-10-17T19:46:00Z</dcterms:created>
  <dcterms:modified xsi:type="dcterms:W3CDTF">2017-10-27T13:55:43Z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2052-10.1.0.6874</vt:lpwstr>
  </property>
</Properties>
</file>